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svg" ContentType="image/svg+xml"/>
  <Override PartName="/docProps/app.xml" ContentType="application/vnd.openxmlformats-officedocument.extended-properties+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204"/>
          <a:sy d="100" n="204"/>
        </p:scale>
        <p:origin x="488" y="11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1" Type="http://schemas.openxmlformats.org/officeDocument/2006/relationships/slide" Target="slides/slide50.xml" /><Relationship Id="rId52" Type="http://schemas.openxmlformats.org/officeDocument/2006/relationships/slide" Target="slides/slide51.xml" /><Relationship Id="rId53" Type="http://schemas.openxmlformats.org/officeDocument/2006/relationships/slide" Target="slides/slide52.xml" /><Relationship Id="rId54" Type="http://schemas.openxmlformats.org/officeDocument/2006/relationships/slide" Target="slides/slide53.xml" /><Relationship Id="rId55" Type="http://schemas.openxmlformats.org/officeDocument/2006/relationships/slide" Target="slides/slide54.xml" /><Relationship Id="rId56" Type="http://schemas.openxmlformats.org/officeDocument/2006/relationships/slide" Target="slides/slide55.xml" /><Relationship Id="rId57" Type="http://schemas.openxmlformats.org/officeDocument/2006/relationships/slide" Target="slides/slide56.xml" /><Relationship Id="rId58" Type="http://schemas.openxmlformats.org/officeDocument/2006/relationships/slide" Target="slides/slide57.xml" /><Relationship Id="rId59" Type="http://schemas.openxmlformats.org/officeDocument/2006/relationships/slide" Target="slides/slide58.xml" /><Relationship Id="rId60" Type="http://schemas.openxmlformats.org/officeDocument/2006/relationships/slide" Target="slides/slide59.xml" /><Relationship Id="rId61" Type="http://schemas.openxmlformats.org/officeDocument/2006/relationships/slide" Target="slides/slide60.xml" /><Relationship Id="rId62" Type="http://schemas.openxmlformats.org/officeDocument/2006/relationships/slide" Target="slides/slide61.xml" /><Relationship Id="rId63" Type="http://schemas.openxmlformats.org/officeDocument/2006/relationships/slide" Target="slides/slide62.xml" /><Relationship Id="rId64" Type="http://schemas.openxmlformats.org/officeDocument/2006/relationships/slide" Target="slides/slide63.xml" /><Relationship Id="rId65" Type="http://schemas.openxmlformats.org/officeDocument/2006/relationships/slide" Target="slides/slide64.xml" /><Relationship Id="rId66" Type="http://schemas.openxmlformats.org/officeDocument/2006/relationships/slide" Target="slides/slide65.xml" /><Relationship Id="rId67" Type="http://schemas.openxmlformats.org/officeDocument/2006/relationships/slide" Target="slides/slide66.xml" /><Relationship Id="rId68" Type="http://schemas.openxmlformats.org/officeDocument/2006/relationships/slide" Target="slides/slide67.xml" /><Relationship Id="rId69" Type="http://schemas.openxmlformats.org/officeDocument/2006/relationships/slide" Target="slides/slide68.xml" /><Relationship Id="rId70" Type="http://schemas.openxmlformats.org/officeDocument/2006/relationships/slide" Target="slides/slide69.xml" /><Relationship Id="rId71" Type="http://schemas.openxmlformats.org/officeDocument/2006/relationships/slide" Target="slides/slide70.xml" /><Relationship Id="rId73" Type="http://schemas.openxmlformats.org/officeDocument/2006/relationships/viewProps" Target="viewProps.xml" /><Relationship Id="rId72" Type="http://schemas.openxmlformats.org/officeDocument/2006/relationships/presProps" Target="presProps.xml" /><Relationship Id="rId1" Type="http://schemas.openxmlformats.org/officeDocument/2006/relationships/slideMaster" Target="slideMasters/slideMaster1.xml" /><Relationship Id="rId75" Type="http://schemas.openxmlformats.org/officeDocument/2006/relationships/tableStyles" Target="tableStyles.xml" /><Relationship Id="rId74"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normAutofit/>
          </a:bodyPr>
          <a:lstStyle>
            <a:lvl1pPr>
              <a:defRPr sz="2800">
                <a:latin typeface="Helvetica" panose="020B0604020202020204" pitchFamily="34" charset="0"/>
                <a:cs typeface="Helvetica"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latin typeface="Helvetica" panose="020B0604020202020204" pitchFamily="34" charset="0"/>
                <a:cs typeface="Helvetica" panose="020B0604020202020204" pitchFamily="34"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atin typeface="Helvetica" panose="020B0604020202020204" pitchFamily="34" charset="0"/>
                <a:cs typeface="Helvetica" panose="020B0604020202020204" pitchFamily="34" charset="0"/>
              </a:defRPr>
            </a:lvl1pPr>
          </a:lstStyle>
          <a:p>
            <a:fld id="{241EB5C9-1307-BA42-ABA2-0BC069CD8E7F}" type="datetimeFigureOut">
              <a:rPr lang="en-US" smtClean="0"/>
              <a:pPr/>
              <a:t>2/25/2024</a:t>
            </a:fld>
            <a:endParaRPr lang="en-US"/>
          </a:p>
        </p:txBody>
      </p:sp>
      <p:sp>
        <p:nvSpPr>
          <p:cNvPr id="5" name="Footer Placeholder 4"/>
          <p:cNvSpPr>
            <a:spLocks noGrp="1"/>
          </p:cNvSpPr>
          <p:nvPr>
            <p:ph type="ftr" sz="quarter" idx="11"/>
          </p:nvPr>
        </p:nvSpPr>
        <p:spPr/>
        <p:txBody>
          <a:bodyPr/>
          <a:lstStyle>
            <a:lvl1pPr>
              <a:defRPr>
                <a:latin typeface="Helvetica" panose="020B0604020202020204" pitchFamily="34" charset="0"/>
                <a:cs typeface="Helvetica" panose="020B0604020202020204"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Helvetica" panose="020B0604020202020204" pitchFamily="34" charset="0"/>
                <a:cs typeface="Helvetica" panose="020B0604020202020204" pitchFamily="34" charset="0"/>
              </a:defRPr>
            </a:lvl1pPr>
          </a:lstStyle>
          <a:p>
            <a:fld id="{C5EF2332-01BF-834F-8236-50238282D533}" type="slidenum">
              <a:rPr lang="en-US" smtClean="0"/>
              <a:pPr/>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normAutofit/>
          </a:bodyPr>
          <a:lstStyle>
            <a:lvl1pPr algn="l">
              <a:defRPr sz="2000" b="1" cap="all"/>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normAutofit/>
          </a:bodyPr>
          <a:lstStyle>
            <a:lvl1pPr>
              <a:defRPr sz="1600"/>
            </a:lvl1pPr>
            <a:lvl2pPr>
              <a:defRPr sz="1200"/>
            </a:lvl2pPr>
            <a:lvl3pPr>
              <a:defRPr sz="1100"/>
            </a:lvl3pPr>
            <a:lvl4pPr>
              <a:defRPr sz="1050"/>
            </a:lvl4pPr>
            <a:lvl5pPr>
              <a:defRPr sz="10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normAutofit/>
          </a:bodyPr>
          <a:lstStyle>
            <a:lvl1pPr>
              <a:defRPr sz="1400"/>
            </a:lvl1pPr>
            <a:lvl2pPr>
              <a:defRPr sz="1100"/>
            </a:lvl2pPr>
            <a:lvl3pPr>
              <a:defRPr sz="1050"/>
            </a:lvl3pPr>
            <a:lvl4pPr>
              <a:defRPr sz="1000"/>
            </a:lvl4pPr>
            <a:lvl5pPr>
              <a:defRPr sz="100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2/25/2024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normAutofit/>
          </a:bodyPr>
          <a:lstStyle>
            <a:lvl1pPr marL="0" indent="0">
              <a:buNone/>
              <a:defRPr sz="16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457200" y="1631156"/>
            <a:ext cx="4040188" cy="2963466"/>
          </a:xfrm>
        </p:spPr>
        <p:txBody>
          <a:bodyPr>
            <a:normAutofit/>
          </a:bodyPr>
          <a:lstStyle>
            <a:lvl1pPr>
              <a:defRPr sz="1400"/>
            </a:lvl1pPr>
            <a:lvl2pPr>
              <a:defRPr sz="1200"/>
            </a:lvl2pPr>
            <a:lvl3pPr>
              <a:defRPr sz="1100"/>
            </a:lvl3pPr>
            <a:lvl4pPr>
              <a:defRPr sz="1050"/>
            </a:lvl4pPr>
            <a:lvl5pPr>
              <a:defRPr sz="105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6" y="1151335"/>
            <a:ext cx="4041775" cy="479822"/>
          </a:xfrm>
        </p:spPr>
        <p:txBody>
          <a:bodyPr anchor="b">
            <a:normAutofit/>
          </a:bodyPr>
          <a:lstStyle>
            <a:lvl1pPr marL="0" indent="0">
              <a:buNone/>
              <a:defRPr sz="16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645026" y="1631156"/>
            <a:ext cx="4041775" cy="2963466"/>
          </a:xfrm>
        </p:spPr>
        <p:txBody>
          <a:bodyPr>
            <a:normAutofit/>
          </a:bodyPr>
          <a:lstStyle>
            <a:lvl1pPr>
              <a:defRPr sz="1400"/>
            </a:lvl1pPr>
            <a:lvl2pPr>
              <a:defRPr sz="1200"/>
            </a:lvl2pPr>
            <a:lvl3pPr>
              <a:defRPr sz="1100"/>
            </a:lvl3pPr>
            <a:lvl4pPr>
              <a:defRPr sz="1050"/>
            </a:lvl4pPr>
            <a:lvl5pPr>
              <a:defRPr sz="105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2/25/2024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2/25/2024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2/25/2024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dirty="0"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2/25/2024</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2000">
          <a:solidFill>
            <a:schemeClr val="tx1"/>
          </a:solidFill>
          <a:latin charset="0" panose="020B0604020202020204" pitchFamily="34" typeface="Helvetica"/>
          <a:ea typeface="+mj-ea"/>
          <a:cs charset="0" panose="020B0604020202020204" pitchFamily="34" typeface="Helvetica"/>
        </a:defRPr>
      </a:lvl1pPr>
    </p:titleStyle>
    <p:bodyStyle>
      <a:lvl1pPr algn="l" defTabSz="342900" eaLnBrk="1" hangingPunct="1" indent="-342900" latinLnBrk="0" marL="342900" rtl="0">
        <a:spcBef>
          <a:spcPct val="20000"/>
        </a:spcBef>
        <a:buFont typeface="Arial"/>
        <a:buChar char="•"/>
        <a:defRPr kern="1200" sz="1600">
          <a:solidFill>
            <a:schemeClr val="tx1"/>
          </a:solidFill>
          <a:latin charset="0" panose="020B0604020202020204" pitchFamily="34" typeface="Helvetica"/>
          <a:ea typeface="+mn-ea"/>
          <a:cs charset="0" panose="020B0604020202020204" pitchFamily="34" typeface="Helvetica"/>
        </a:defRPr>
      </a:lvl1pPr>
      <a:lvl2pPr algn="l" defTabSz="342900" eaLnBrk="1" hangingPunct="1" indent="-342900" latinLnBrk="0" marL="685800" rtl="0">
        <a:spcBef>
          <a:spcPct val="20000"/>
        </a:spcBef>
        <a:buFont typeface="Arial"/>
        <a:buChar char="–"/>
        <a:defRPr kern="1200" sz="1600">
          <a:solidFill>
            <a:schemeClr val="tx1"/>
          </a:solidFill>
          <a:latin charset="0" panose="020B0604020202020204" pitchFamily="34" typeface="Helvetica"/>
          <a:ea typeface="+mn-ea"/>
          <a:cs charset="0" panose="020B0604020202020204" pitchFamily="34" typeface="Helvetica"/>
        </a:defRPr>
      </a:lvl2pPr>
      <a:lvl3pPr algn="l" defTabSz="342900" eaLnBrk="1" hangingPunct="1" indent="-342900" latinLnBrk="0" marL="1028700" rtl="0">
        <a:spcBef>
          <a:spcPct val="20000"/>
        </a:spcBef>
        <a:buFont typeface="Arial"/>
        <a:buChar char="•"/>
        <a:defRPr kern="1200" sz="1200">
          <a:solidFill>
            <a:schemeClr val="tx1"/>
          </a:solidFill>
          <a:latin charset="0" panose="020B0604020202020204" pitchFamily="34" typeface="Helvetica"/>
          <a:ea typeface="+mn-ea"/>
          <a:cs charset="0" panose="020B0604020202020204" pitchFamily="34" typeface="Helvetica"/>
        </a:defRPr>
      </a:lvl3pPr>
      <a:lvl4pPr algn="l" defTabSz="342900" eaLnBrk="1" hangingPunct="1" indent="-342900" latinLnBrk="0" marL="1371600" rtl="0">
        <a:spcBef>
          <a:spcPct val="20000"/>
        </a:spcBef>
        <a:buFont typeface="Arial"/>
        <a:buChar char="–"/>
        <a:defRPr kern="1200" sz="1100">
          <a:solidFill>
            <a:schemeClr val="tx1"/>
          </a:solidFill>
          <a:latin charset="0" panose="020B0604020202020204" pitchFamily="34" typeface="Helvetica"/>
          <a:ea typeface="+mn-ea"/>
          <a:cs charset="0" panose="020B0604020202020204" pitchFamily="34" typeface="Helvetica"/>
        </a:defRPr>
      </a:lvl4pPr>
      <a:lvl5pPr algn="l" defTabSz="342900" eaLnBrk="1" hangingPunct="1" indent="-342900" latinLnBrk="0" marL="1714500" rtl="0">
        <a:spcBef>
          <a:spcPct val="20000"/>
        </a:spcBef>
        <a:buFont typeface="Arial"/>
        <a:buChar char="»"/>
        <a:defRPr kern="1200" sz="1100">
          <a:solidFill>
            <a:schemeClr val="tx1"/>
          </a:solidFill>
          <a:latin charset="0" panose="020B0604020202020204" pitchFamily="34" typeface="Helvetica"/>
          <a:ea typeface="+mn-ea"/>
          <a:cs charset="0" panose="020B0604020202020204" pitchFamily="34" typeface="Helvetica"/>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9.png" /><Relationship Id="rId2" Type="http://schemas.openxmlformats.org/officeDocument/2006/relationships/image" Target="../media/image8.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hyperlink" Target="https://docs.aws.amazon.com/iot-twinmaker/latest/guide/what-is-twinmaker.html" TargetMode="External" /><Relationship Id="rId2" Type="http://schemas.openxmlformats.org/officeDocument/2006/relationships/image" Target="../media/image10.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etsi.org/deliver/etsi_gs/CIM/001_099/009/01.06.01_60/gs_CIM009v010601p.pdf" TargetMode="External" /><Relationship Id="rId3" Type="http://schemas.openxmlformats.org/officeDocument/2006/relationships/hyperlink" Target="https://swagger.lab.fiware.org/" TargetMode="External" /></Relationships>
</file>

<file path=ppt/slides/_rels/slide17.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13.png" /><Relationship Id="rId2" Type="http://schemas.openxmlformats.org/officeDocument/2006/relationships/image" Target="../media/image12.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4.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FIWARE/context.Orion-LD?tab=readme-ov-file" TargetMode="External" /><Relationship Id="rId3" Type="http://schemas.openxmlformats.org/officeDocument/2006/relationships/image" Target="../media/image15.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2.png"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 Id="rId3" Type="http://schemas.openxmlformats.org/officeDocument/2006/relationships/hyperlink" Target="https://www.digitaltwinconsortium.org/" TargetMode="External" /><Relationship Id="rId2" Type="http://schemas.openxmlformats.org/officeDocument/2006/relationships/image" Target="../media/image16.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sciencedirect.com/science/article/pii/S2405844024025349?via%3Dihub" TargetMode="External"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hyperlink" Target="https://digitaltwin1.org/articles/1-2/v2" TargetMode="External" /><Relationship Id="rId5" Type="http://schemas.openxmlformats.org/officeDocument/2006/relationships/hyperlink" Target="https://digitaltwin1.org/articles/1-2/v2" TargetMode="External" /><Relationship Id="rId4" Type="http://schemas.openxmlformats.org/officeDocument/2006/relationships/image" Target="../media/image18.png" /><Relationship Id="rId2" Type="http://schemas.openxmlformats.org/officeDocument/2006/relationships/image" Target="../media/image17.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svg"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l.acm.org/doi/10.1145/2668930.2688055" TargetMode="External" /><Relationship Id="rId4" Type="http://schemas.openxmlformats.org/officeDocument/2006/relationships/hyperlink" Target="https://dl.acm.org/doi/abs/10.14778/3407790.3407791" TargetMode="External" /><Relationship Id="rId3" Type="http://schemas.openxmlformats.org/officeDocument/2006/relationships/image" Target="../media/image20.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1.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 Id="rId3" Type="http://schemas.openxmlformats.org/officeDocument/2006/relationships/hyperlink" Target="http://www.gitta.info/SpatPartitio/en/html/ObjOriDecomp_learningObject2.html" TargetMode="External" /><Relationship Id="rId4" Type="http://schemas.openxmlformats.org/officeDocument/2006/relationships/image" Target="../media/image23.png" /><Relationship Id="rId2" Type="http://schemas.openxmlformats.org/officeDocument/2006/relationships/image" Target="../media/image22.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4.png" /></Relationships>
</file>

<file path=ppt/slides/_rels/slide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l.acm.org/doi/full/10.1145/3507904" TargetMode="External"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26.png" /><Relationship Id="rId2" Type="http://schemas.openxmlformats.org/officeDocument/2006/relationships/image" Target="../media/image25.png"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ceur-ws.org/Vol-2322/BMDA_3.pdf" TargetMode="External" /></Relationships>
</file>

<file path=ppt/slides/_rels/slide33.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image" Target="../media/image27.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29.png" /><Relationship Id="rId2" Type="http://schemas.openxmlformats.org/officeDocument/2006/relationships/image" Target="../media/image28.png"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0.png" /></Relationships>
</file>

<file path=ppt/slides/_rels/slide3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1.png"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ocs.timescale.com/use-timescale/latest/extensions/" TargetMode="External" /><Relationship Id="rId3" Type="http://schemas.openxmlformats.org/officeDocument/2006/relationships/image" Target="../media/image32.png" /></Relationships>
</file>

<file path=ppt/slides/_rels/slide4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hyperlink" Target="https://docs.timescale.com/api/latest/hyperfunctions/" TargetMode="External" /><Relationship Id="rId3" Type="http://schemas.openxmlformats.org/officeDocument/2006/relationships/image" Target="../media/image33.png" /></Relationships>
</file>

<file path=ppt/slides/_rels/slide4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35.png" /><Relationship Id="rId2" Type="http://schemas.openxmlformats.org/officeDocument/2006/relationships/image" Target="../media/image34.png" /></Relationships>
</file>

<file path=ppt/slides/_rels/slide4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6.png" /></Relationships>
</file>

<file path=ppt/slides/_rels/slide4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7.png" /></Relationships>
</file>

<file path=ppt/slides/_rels/slide4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8.png" /></Relationships>
</file>

<file path=ppt/slides/_rels/slide4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5.png" /><Relationship Id="rId2" Type="http://schemas.openxmlformats.org/officeDocument/2006/relationships/image" Target="../media/image4.png" /></Relationships>
</file>

<file path=ppt/slides/_rels/slide50.xml.rels><?xml version="1.0" encoding="UTF-8"?><Relationships xmlns="http://schemas.openxmlformats.org/package/2006/relationships"><Relationship Id="rId1" Type="http://schemas.openxmlformats.org/officeDocument/2006/relationships/slideLayout" Target="../slideLayouts/slideLayout2.xml" /><Relationship Id="rId3" Type="http://schemas.openxmlformats.org/officeDocument/2006/relationships/image" Target="../media/image40.png" /><Relationship Id="rId2" Type="http://schemas.openxmlformats.org/officeDocument/2006/relationships/image" Target="../media/image39.png" /></Relationships>
</file>

<file path=ppt/slides/_rels/slide51.xml.rels><?xml version="1.0" encoding="UTF-8"?><Relationships xmlns="http://schemas.openxmlformats.org/package/2006/relationships"><Relationship Id="rId1" Type="http://schemas.openxmlformats.org/officeDocument/2006/relationships/slideLayout" Target="../slideLayouts/slideLayout2.xml" /><Relationship Id="rId4" Type="http://schemas.openxmlformats.org/officeDocument/2006/relationships/hyperlink" Target="https://docs.influxdata.com/influxdb/v1/concepts/crosswalk/" TargetMode="External" /><Relationship Id="rId3" Type="http://schemas.openxmlformats.org/officeDocument/2006/relationships/image" Target="../media/image42.png" /><Relationship Id="rId2" Type="http://schemas.openxmlformats.org/officeDocument/2006/relationships/image" Target="../media/image41.png" /></Relationships>
</file>

<file path=ppt/slides/_rels/slide5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44.png" /><Relationship Id="rId2" Type="http://schemas.openxmlformats.org/officeDocument/2006/relationships/image" Target="../media/image43.png" /></Relationships>
</file>

<file path=ppt/slides/_rels/slide54.xml.rels><?xml version="1.0" encoding="UTF-8"?><Relationships xmlns="http://schemas.openxmlformats.org/package/2006/relationships"><Relationship Id="rId1" Type="http://schemas.openxmlformats.org/officeDocument/2006/relationships/slideLayout" Target="../slideLayouts/slideLayout2.xml" /><Relationship Id="rId7" Type="http://schemas.openxmlformats.org/officeDocument/2006/relationships/image" Target="../media/image50.png" /><Relationship Id="rId6" Type="http://schemas.openxmlformats.org/officeDocument/2006/relationships/image" Target="../media/image49.png" /><Relationship Id="rId5" Type="http://schemas.openxmlformats.org/officeDocument/2006/relationships/image" Target="../media/image48.png" /><Relationship Id="rId4" Type="http://schemas.openxmlformats.org/officeDocument/2006/relationships/image" Target="../media/image47.png" /><Relationship Id="rId3" Type="http://schemas.openxmlformats.org/officeDocument/2006/relationships/image" Target="../media/image46.png" /><Relationship Id="rId2" Type="http://schemas.openxmlformats.org/officeDocument/2006/relationships/image" Target="../media/image45.png" /></Relationships>
</file>

<file path=ppt/slides/_rels/slide5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6.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52.png" /><Relationship Id="rId2" Type="http://schemas.openxmlformats.org/officeDocument/2006/relationships/image" Target="../media/image51.png" /></Relationships>
</file>

<file path=ppt/slides/_rels/slide5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3.png" /></Relationships>
</file>

<file path=ppt/slides/_rels/slide5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6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4.png" /></Relationships>
</file>

<file path=ppt/slides/_rels/slide6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ieeexplore.ieee.org/document/9835183" TargetMode="External" /><Relationship Id="rId3" Type="http://schemas.openxmlformats.org/officeDocument/2006/relationships/hyperlink" Target="https://www.vldb.org/pvldb/vol17/p1515-lu.pdf" TargetMode="External" /><Relationship Id="rId4" Type="http://schemas.openxmlformats.org/officeDocument/2006/relationships/hyperlink" Target="https://ri.itba.edu.ar/server/api/core/bitstreams/06cfb092-353f-40bf-8ff7-789102b54146/content" TargetMode="External" /></Relationships>
</file>

<file path=ppt/slides/_rels/slide6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hyperlink" Target="https://hououou.github.io/AeonG/aeong-extended-version-vldb24.pdf" TargetMode="External" /><Relationship Id="rId3" Type="http://schemas.openxmlformats.org/officeDocument/2006/relationships/hyperlink" Target="https://ceur-ws.org/Vol-3946/TGD-3.pdf" TargetMode="External" /><Relationship Id="rId4" Type="http://schemas.openxmlformats.org/officeDocument/2006/relationships/hyperlink" Target="https://dl.acm.org/doi/abs/10.14778/3407790.3407791" TargetMode="External" /></Relationships>
</file>

<file path=ppt/slides/_rels/slide6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5.png" /></Relationships>
</file>

<file path=ppt/slides/_rels/slide6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7.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6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7.png" /><Relationship Id="rId2" Type="http://schemas.openxmlformats.org/officeDocument/2006/relationships/image" Target="../media/image6.png" /></Relationships>
</file>

<file path=ppt/slides/_rels/slide7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Digital Twins (DT)</a:t>
            </a:r>
          </a:p>
        </p:txBody>
      </p:sp>
      <p:sp>
        <p:nvSpPr>
          <p:cNvPr id="3" name="Content Placeholder 2"/>
          <p:cNvSpPr>
            <a:spLocks noGrp="1"/>
          </p:cNvSpPr>
          <p:nvPr>
            <p:ph idx="1"/>
          </p:nvPr>
        </p:nvSpPr>
        <p:spPr/>
        <p:txBody>
          <a:bodyPr/>
          <a:lstStyle/>
          <a:p>
            <a:pPr lvl="0"/>
            <a:r>
              <a:rPr/>
              <a:t>Differences between digital shadow, digital model, digital twin</a:t>
            </a:r>
          </a:p>
          <a:p>
            <a:pPr lvl="0"/>
            <a:r>
              <a:rPr/>
              <a:t>Enclosing on a definition…</a:t>
            </a:r>
          </a:p>
          <a:p>
            <a:pPr lvl="0"/>
            <a:r>
              <a:rPr/>
              <a:t>3 components: phyisical model, virtual model, communication services</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dtdl.png?raw=true" id="0" name="Picture 1"/>
          <p:cNvPicPr>
            <a:picLocks noGrp="1" noChangeAspect="1"/>
          </p:cNvPicPr>
          <p:nvPr/>
        </p:nvPicPr>
        <p:blipFill>
          <a:blip r:embed="rId2"/>
          <a:stretch>
            <a:fillRect/>
          </a:stretch>
        </p:blipFill>
        <p:spPr bwMode="auto">
          <a:xfrm>
            <a:off x="711200" y="1193800"/>
            <a:ext cx="3530600" cy="28829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Example of DTDL</a:t>
            </a:r>
          </a:p>
        </p:txBody>
      </p:sp>
      <p:pic>
        <p:nvPicPr>
          <p:cNvPr descr="https://github.com/ManuelePasini/slides-markdown/blob/master/slides/images/dt/azure_dt_historical.png?raw=true" id="0" name="Picture 1"/>
          <p:cNvPicPr>
            <a:picLocks noGrp="1" noChangeAspect="1"/>
          </p:cNvPicPr>
          <p:nvPr/>
        </p:nvPicPr>
        <p:blipFill>
          <a:blip r:embed="rId3"/>
          <a:stretch>
            <a:fillRect/>
          </a:stretch>
        </p:blipFill>
        <p:spPr bwMode="auto">
          <a:xfrm>
            <a:off x="4648200" y="1778000"/>
            <a:ext cx="4038600" cy="17272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Azure DT Platform</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AWS IoT Twin Maker</a:t>
            </a:r>
          </a:p>
        </p:txBody>
      </p:sp>
      <p:sp>
        <p:nvSpPr>
          <p:cNvPr id="3" name="Content Placeholder 2"/>
          <p:cNvSpPr>
            <a:spLocks noGrp="1"/>
          </p:cNvSpPr>
          <p:nvPr>
            <p:ph idx="1"/>
          </p:nvPr>
        </p:nvSpPr>
        <p:spPr/>
        <p:txBody>
          <a:bodyPr/>
          <a:lstStyle/>
          <a:p>
            <a:pPr lvl="0"/>
            <a:r>
              <a:rPr/>
              <a:t>Similar to Azure Digital Twins (also JSON Entity-Component model)</a:t>
            </a:r>
          </a:p>
          <a:p>
            <a:pPr lvl="0"/>
            <a:r>
              <a:rPr/>
              <a:t>Different JSON semantics</a:t>
            </a:r>
          </a:p>
          <a:p>
            <a:pPr lvl="0"/>
            <a:r>
              <a:rPr/>
              <a:t>Also graph representation</a:t>
            </a:r>
          </a:p>
          <a:p>
            <a:pPr lvl="0"/>
            <a:r>
              <a:rPr/>
              <a:t>Native support for Grafana, AWS IoT Site Wise (which leverages AWS Timestream, a time-series DB)</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aws_dt.png?raw=true" id="0" name="Picture 1"/>
          <p:cNvPicPr>
            <a:picLocks noGrp="1" noChangeAspect="1"/>
          </p:cNvPicPr>
          <p:nvPr/>
        </p:nvPicPr>
        <p:blipFill>
          <a:blip r:embed="rId2"/>
          <a:stretch>
            <a:fillRect/>
          </a:stretch>
        </p:blipFill>
        <p:spPr bwMode="auto">
          <a:xfrm>
            <a:off x="457200" y="1663700"/>
            <a:ext cx="4038600" cy="19431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Key concept and components AWS IoT Twin Maker (</a:t>
            </a:r>
            <a:r>
              <a:rPr>
                <a:hlinkClick r:id="rId3"/>
              </a:rPr>
              <a:t>documentation here</a:t>
            </a:r>
            <a:r>
              <a:rPr/>
              <a:t>)</a:t>
            </a:r>
          </a:p>
        </p:txBody>
      </p:sp>
      <p:sp>
        <p:nvSpPr>
          <p:cNvPr id="4" name="Content Placeholder 3"/>
          <p:cNvSpPr>
            <a:spLocks noGrp="1"/>
          </p:cNvSpPr>
          <p:nvPr>
            <p:ph idx="2" sz="half"/>
          </p:nvPr>
        </p:nvSpPr>
        <p:spPr/>
        <p:txBody>
          <a:bodyPr/>
          <a:lstStyle/>
          <a:p>
            <a:pPr lvl="0"/>
            <a:r>
              <a:rPr/>
              <a:t>Component JSON documents that describe the connection between a data source and AWS IoT Twin Maker. They access external datasource via a Lambda function defined in the JSON</a:t>
            </a:r>
          </a:p>
          <a:p>
            <a:pPr lvl="0"/>
            <a:r>
              <a:rPr/>
              <a:t>Each workspace is assigned an S3 Bucket</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DT Data Related Aspects</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DT Data - Modeling</a:t>
            </a:r>
          </a:p>
        </p:txBody>
      </p:sp>
      <p:sp>
        <p:nvSpPr>
          <p:cNvPr id="3" name="Content Placeholder 2"/>
          <p:cNvSpPr>
            <a:spLocks noGrp="1"/>
          </p:cNvSpPr>
          <p:nvPr>
            <p:ph idx="1"/>
          </p:nvPr>
        </p:nvSpPr>
        <p:spPr/>
        <p:txBody>
          <a:bodyPr/>
          <a:lstStyle/>
          <a:p>
            <a:pPr lvl="0"/>
            <a:r>
              <a:rPr/>
              <a:t>Focused on entities last state</a:t>
            </a:r>
          </a:p>
          <a:p>
            <a:pPr lvl="0"/>
            <a:r>
              <a:rPr/>
              <a:t>In literature, wide spread of AutomationML, XML, etc.</a:t>
            </a:r>
          </a:p>
          <a:p>
            <a:pPr lvl="0"/>
            <a:r>
              <a:rPr/>
              <a:t>Mostly graphs (too many connections between data)</a:t>
            </a:r>
          </a:p>
          <a:p>
            <a:pPr lvl="0"/>
            <a:r>
              <a:rPr/>
              <a:t>Initially pure linked data and semantic graphs (RDF, ontologies)</a:t>
            </a:r>
          </a:p>
          <a:p>
            <a:pPr lvl="0"/>
            <a:r>
              <a:rPr/>
              <a:t>New standards (JSON-LD, NGSI-LD) to seamelessly integrate semi-structured data, property graphs and semantic graphs (also supported by RDF)</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DT Data - A brief history</a:t>
            </a:r>
          </a:p>
        </p:txBody>
      </p:sp>
      <p:pic>
        <p:nvPicPr>
          <p:cNvPr descr="https://github.com/ManuelePasini/slides-markdown/blob/master/slides/images/dt/history.png?raw=true" id="0" name="Picture 1"/>
          <p:cNvPicPr>
            <a:picLocks noGrp="1" noChangeAspect="1"/>
          </p:cNvPicPr>
          <p:nvPr/>
        </p:nvPicPr>
        <p:blipFill>
          <a:blip r:embed="rId2"/>
          <a:stretch>
            <a:fillRect/>
          </a:stretch>
        </p:blipFill>
        <p:spPr bwMode="auto">
          <a:xfrm>
            <a:off x="508000" y="1193800"/>
            <a:ext cx="81280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Simplified technology history</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NGSI-LD (Next Generation Service Interface – Linked Data)</a:t>
            </a:r>
          </a:p>
        </p:txBody>
      </p:sp>
      <p:sp>
        <p:nvSpPr>
          <p:cNvPr id="3" name="Content Placeholder 2"/>
          <p:cNvSpPr>
            <a:spLocks noGrp="1"/>
          </p:cNvSpPr>
          <p:nvPr>
            <p:ph idx="1"/>
          </p:nvPr>
        </p:nvSpPr>
        <p:spPr/>
        <p:txBody>
          <a:bodyPr/>
          <a:lstStyle/>
          <a:p>
            <a:pPr lvl="0"/>
            <a:r>
              <a:rPr/>
              <a:t>Evolution of NGSI v2, powered by FIWARE</a:t>
            </a:r>
          </a:p>
          <a:p>
            <a:pPr lvl="0"/>
            <a:r>
              <a:rPr/>
              <a:t>Defines a </a:t>
            </a:r>
            <a:r>
              <a:rPr>
                <a:hlinkClick r:id="rId2"/>
              </a:rPr>
              <a:t>metamodel</a:t>
            </a:r>
            <a:r>
              <a:rPr/>
              <a:t> and APIs (</a:t>
            </a:r>
            <a:r>
              <a:rPr>
                <a:hlinkClick r:id="rId3"/>
              </a:rPr>
              <a:t>Swagger URL</a:t>
            </a:r>
            <a:r>
              <a:rPr/>
              <a:t>) for property graphs</a:t>
            </a:r>
          </a:p>
          <a:p>
            <a:pPr lvl="0"/>
            <a:r>
              <a:rPr/>
              <a:t>“id” now must be an URN (or an URI HTTP)</a:t>
            </a:r>
          </a:p>
          <a:p>
            <a:pPr lvl="0"/>
            <a:r>
              <a:rPr/>
              <a:t>The entity must have a “type” attribute which represent the class of the entity</a:t>
            </a:r>
          </a:p>
          <a:p>
            <a:pPr lvl="0"/>
            <a:r>
              <a:rPr/>
              <a:t>The class must then be defined in the @context</a:t>
            </a:r>
          </a:p>
          <a:p>
            <a:pPr lvl="0"/>
            <a:r>
              <a:rPr/>
              <a:t>@context implicitly includes the core @context of NGSI-LD:</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NGSI_LD_metamodel.png?raw=true" id="0" name="Picture 1"/>
          <p:cNvPicPr>
            <a:picLocks noGrp="1" noChangeAspect="1"/>
          </p:cNvPicPr>
          <p:nvPr/>
        </p:nvPicPr>
        <p:blipFill>
          <a:blip r:embed="rId2"/>
          <a:stretch>
            <a:fillRect/>
          </a:stretch>
        </p:blipFill>
        <p:spPr bwMode="auto">
          <a:xfrm>
            <a:off x="457200" y="1778000"/>
            <a:ext cx="4038600" cy="17272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NGSI-LD Metamodel</a:t>
            </a:r>
          </a:p>
        </p:txBody>
      </p:sp>
      <p:pic>
        <p:nvPicPr>
          <p:cNvPr descr="https://github.com/ManuelePasini/slides-markdown/blob/master/slides/images/dt/ngsi_example.png?raw=true" id="0" name="Picture 1"/>
          <p:cNvPicPr>
            <a:picLocks noGrp="1" noChangeAspect="1"/>
          </p:cNvPicPr>
          <p:nvPr/>
        </p:nvPicPr>
        <p:blipFill>
          <a:blip r:embed="rId3"/>
          <a:stretch>
            <a:fillRect/>
          </a:stretch>
        </p:blipFill>
        <p:spPr bwMode="auto">
          <a:xfrm>
            <a:off x="4889500" y="1193800"/>
            <a:ext cx="3543300" cy="28829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NGSI-LD Entity Example</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NGSI-LD vs. NGSIv2</a:t>
            </a:r>
          </a:p>
        </p:txBody>
      </p:sp>
      <p:pic>
        <p:nvPicPr>
          <p:cNvPr descr="https://github.com/ManuelePasini/slides-markdown/blob/master/slides/images/dt/ngsi_ngsild.png?raw=true" id="0" name="Picture 1"/>
          <p:cNvPicPr>
            <a:picLocks noGrp="1" noChangeAspect="1"/>
          </p:cNvPicPr>
          <p:nvPr/>
        </p:nvPicPr>
        <p:blipFill>
          <a:blip r:embed="rId2"/>
          <a:stretch>
            <a:fillRect/>
          </a:stretch>
        </p:blipFill>
        <p:spPr bwMode="auto">
          <a:xfrm>
            <a:off x="1803400" y="1193800"/>
            <a:ext cx="55499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Comparison NGSIv2 - NGSI-LD</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JSON-LD</a:t>
            </a:r>
          </a:p>
        </p:txBody>
      </p:sp>
      <p:sp>
        <p:nvSpPr>
          <p:cNvPr id="3" name="Content Placeholder 2"/>
          <p:cNvSpPr>
            <a:spLocks noGrp="1"/>
          </p:cNvSpPr>
          <p:nvPr>
            <p:ph idx="1"/>
          </p:nvPr>
        </p:nvSpPr>
        <p:spPr/>
        <p:txBody>
          <a:bodyPr/>
          <a:lstStyle/>
          <a:p>
            <a:pPr lvl="0"/>
            <a:r>
              <a:rPr/>
              <a:t>Make JSON machine-readable again!</a:t>
            </a:r>
          </a:p>
          <a:p>
            <a:pPr lvl="0"/>
            <a:r>
              <a:rPr/>
              <a:t>Defined to merge semantic data and commonly used JSON documents</a:t>
            </a:r>
          </a:p>
          <a:p>
            <a:pPr lvl="0"/>
            <a:r>
              <a:rPr/>
              <a:t>Standard for encoding linked data</a:t>
            </a:r>
          </a:p>
          <a:p>
            <a:pPr lvl="0"/>
            <a:r>
              <a:rPr/>
              <a:t>FIWARE is evolving as well… (</a:t>
            </a:r>
            <a:r>
              <a:rPr>
                <a:hlinkClick r:id="rId2"/>
              </a:rPr>
              <a:t>Orion-LD</a:t>
            </a:r>
            <a:r>
              <a:rPr/>
              <a:t>)</a:t>
            </a:r>
          </a:p>
        </p:txBody>
      </p:sp>
      <p:pic>
        <p:nvPicPr>
          <p:cNvPr descr="https://github.com/ManuelePasini/slides-markdown/blob/master/slides/images/dt/json_ld_example.png?raw=true" id="0" name="Picture 1"/>
          <p:cNvPicPr>
            <a:picLocks noGrp="1" noChangeAspect="1"/>
          </p:cNvPicPr>
          <p:nvPr/>
        </p:nvPicPr>
        <p:blipFill>
          <a:blip r:embed="rId3"/>
          <a:stretch>
            <a:fillRect/>
          </a:stretch>
        </p:blipFill>
        <p:spPr bwMode="auto">
          <a:xfrm>
            <a:off x="1879600" y="1193800"/>
            <a:ext cx="53848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JSON-LD Example</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twin_model_shadow.png?raw=true" id="0" name="Picture 1"/>
          <p:cNvPicPr>
            <a:picLocks noGrp="1" noChangeAspect="1"/>
          </p:cNvPicPr>
          <p:nvPr/>
        </p:nvPicPr>
        <p:blipFill>
          <a:blip r:embed="rId2"/>
          <a:stretch>
            <a:fillRect/>
          </a:stretch>
        </p:blipFill>
        <p:spPr bwMode="auto">
          <a:xfrm>
            <a:off x="457200" y="1511300"/>
            <a:ext cx="4038600" cy="22352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Differences between twins</a:t>
            </a:r>
          </a:p>
        </p:txBody>
      </p:sp>
      <p:pic>
        <p:nvPicPr>
          <p:cNvPr descr="https://github.com/ManuelePasini/slides-markdown/blob/master/slides/images/dt/dt.png?raw=true" id="0" name="Picture 1"/>
          <p:cNvPicPr>
            <a:picLocks noGrp="1" noChangeAspect="1"/>
          </p:cNvPicPr>
          <p:nvPr/>
        </p:nvPicPr>
        <p:blipFill>
          <a:blip r:embed="rId3"/>
          <a:stretch>
            <a:fillRect/>
          </a:stretch>
        </p:blipFill>
        <p:spPr bwMode="auto">
          <a:xfrm>
            <a:off x="4648200" y="1422400"/>
            <a:ext cx="4038600" cy="24384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DT components</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DT Data - Architectures</a:t>
            </a:r>
          </a:p>
        </p:txBody>
      </p:sp>
      <p:sp>
        <p:nvSpPr>
          <p:cNvPr id="3" name="Content Placeholder 2"/>
          <p:cNvSpPr>
            <a:spLocks noGrp="1"/>
          </p:cNvSpPr>
          <p:nvPr>
            <p:ph idx="1"/>
          </p:nvPr>
        </p:nvSpPr>
        <p:spPr/>
        <p:txBody>
          <a:bodyPr/>
          <a:lstStyle/>
          <a:p>
            <a:pPr lvl="0"/>
            <a:r>
              <a:rPr/>
              <a:t>Most papers don’t even mention it!</a:t>
            </a:r>
          </a:p>
          <a:p>
            <a:pPr lvl="0"/>
            <a:r>
              <a:rPr/>
              <a:t>When they do, they focus on entities last-state.</a:t>
            </a:r>
          </a:p>
          <a:p>
            <a:pPr lvl="0"/>
            <a:r>
              <a:rPr/>
              <a:t>Is it really different from a Lambda-like big data architecture?</a:t>
            </a:r>
          </a:p>
          <a:p>
            <a:pPr lvl="0"/>
            <a:r>
              <a:rPr/>
              <a:t>e.g. Digital Twin Consortium</a:t>
            </a:r>
          </a:p>
        </p:txBody>
      </p:sp>
      <p:pic>
        <p:nvPicPr>
          <p:cNvPr descr="https://github.com/ManuelePasini/slides-markdown/blob/master/slides/images/dt/dt_cons_arch.png?raw=true" id="0" name="Picture 1"/>
          <p:cNvPicPr>
            <a:picLocks noGrp="1" noChangeAspect="1"/>
          </p:cNvPicPr>
          <p:nvPr/>
        </p:nvPicPr>
        <p:blipFill>
          <a:blip r:embed="rId2"/>
          <a:stretch>
            <a:fillRect/>
          </a:stretch>
        </p:blipFill>
        <p:spPr bwMode="auto">
          <a:xfrm>
            <a:off x="2032000" y="1193800"/>
            <a:ext cx="50927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hlinkClick r:id="rId3"/>
              </a:rPr>
              <a:t>Digital Twin Consortium Architecture</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DT Data - Lifecycle</a:t>
            </a:r>
          </a:p>
        </p:txBody>
      </p:sp>
      <p:sp>
        <p:nvSpPr>
          <p:cNvPr id="3" name="Content Placeholder 2"/>
          <p:cNvSpPr>
            <a:spLocks noGrp="1"/>
          </p:cNvSpPr>
          <p:nvPr>
            <p:ph idx="1"/>
          </p:nvPr>
        </p:nvSpPr>
        <p:spPr/>
        <p:txBody>
          <a:bodyPr/>
          <a:lstStyle/>
          <a:p>
            <a:pPr lvl="0"/>
            <a:r>
              <a:rPr/>
              <a:t>Something is starting to pop out</a:t>
            </a:r>
          </a:p>
          <a:p>
            <a:pPr lvl="0"/>
            <a:r>
              <a:rPr/>
              <a:t>“Trash” literature ? (non IT academics, e.g. </a:t>
            </a:r>
            <a:r>
              <a:rPr>
                <a:hlinkClick r:id="rId2"/>
              </a:rPr>
              <a:t>Dihan et. al., 2024</a:t>
            </a:r>
            <a:r>
              <a:rPr/>
              <a:t>)</a:t>
            </a:r>
          </a:p>
          <a:p>
            <a:pPr lvl="0"/>
            <a:r>
              <a:rPr/>
              <a:t>Are we reinventing the wheel?</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dt_data.png?raw=true" id="0" name="Picture 1"/>
          <p:cNvPicPr>
            <a:picLocks noGrp="1" noChangeAspect="1"/>
          </p:cNvPicPr>
          <p:nvPr/>
        </p:nvPicPr>
        <p:blipFill>
          <a:blip r:embed="rId2"/>
          <a:stretch>
            <a:fillRect/>
          </a:stretch>
        </p:blipFill>
        <p:spPr bwMode="auto">
          <a:xfrm>
            <a:off x="457200" y="1358900"/>
            <a:ext cx="4038600" cy="25527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Digital Twin Data (</a:t>
            </a:r>
            <a:r>
              <a:rPr>
                <a:hlinkClick r:id="rId3"/>
              </a:rPr>
              <a:t>Fei, Tao 2023</a:t>
            </a:r>
            <a:r>
              <a:rPr/>
              <a:t>)</a:t>
            </a:r>
          </a:p>
        </p:txBody>
      </p:sp>
      <p:pic>
        <p:nvPicPr>
          <p:cNvPr descr="https://github.com/ManuelePasini/slides-markdown/blob/master/slides/images/dt/dt_lifecycle.png?raw=true" id="0" name="Picture 1"/>
          <p:cNvPicPr>
            <a:picLocks noGrp="1" noChangeAspect="1"/>
          </p:cNvPicPr>
          <p:nvPr/>
        </p:nvPicPr>
        <p:blipFill>
          <a:blip r:embed="rId4"/>
          <a:stretch>
            <a:fillRect/>
          </a:stretch>
        </p:blipFill>
        <p:spPr bwMode="auto">
          <a:xfrm>
            <a:off x="4648200" y="1549400"/>
            <a:ext cx="4038600" cy="21590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Data Methodology (</a:t>
            </a:r>
            <a:r>
              <a:rPr>
                <a:hlinkClick r:id="rId5"/>
              </a:rPr>
              <a:t>Fei, Tao 2023</a:t>
            </a:r>
            <a:r>
              <a:rPr/>
              <a:t>)</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What next?</a:t>
            </a:r>
          </a:p>
        </p:txBody>
      </p:sp>
      <p:sp>
        <p:nvSpPr>
          <p:cNvPr id="3" name="Content Placeholder 2"/>
          <p:cNvSpPr>
            <a:spLocks noGrp="1"/>
          </p:cNvSpPr>
          <p:nvPr>
            <p:ph idx="1" sz="half"/>
          </p:nvPr>
        </p:nvSpPr>
        <p:spPr/>
        <p:txBody>
          <a:bodyPr/>
          <a:lstStyle/>
          <a:p>
            <a:pPr lvl="0"/>
            <a:r>
              <a:rPr/>
              <a:t> Data Architectures </a:t>
            </a:r>
          </a:p>
          <a:p>
            <a:pPr lvl="1"/>
            <a:r>
              <a:rPr/>
              <a:t>Focus on historical data</a:t>
            </a:r>
          </a:p>
          <a:p>
            <a:pPr lvl="1"/>
            <a:r>
              <a:rPr/>
              <a:t>Digital Twins Platforms (!!!)</a:t>
            </a:r>
          </a:p>
          <a:p>
            <a:pPr lvl="0"/>
            <a:r>
              <a:rPr/>
              <a:t> Data modeling  (on two different abstraction levels)</a:t>
            </a:r>
          </a:p>
          <a:p>
            <a:pPr lvl="1"/>
            <a:r>
              <a:rPr/>
              <a:t>Meta-Models for historicized data in a DT (domain driven?)</a:t>
            </a:r>
          </a:p>
          <a:p>
            <a:pPr lvl="1"/>
            <a:r>
              <a:rPr/>
              <a:t>Standardazing a wider concept (e.g. interoperability between different DT)</a:t>
            </a:r>
          </a:p>
          <a:p>
            <a:pPr lvl="0"/>
            <a:r>
              <a:rPr/>
              <a:t> Methodology </a:t>
            </a:r>
          </a:p>
          <a:p>
            <a:pPr lvl="1"/>
            <a:r>
              <a:rPr/>
              <a:t>Watering Digital Twin</a:t>
            </a:r>
          </a:p>
        </p:txBody>
      </p:sp>
      <p:pic>
        <p:nvPicPr>
          <p:cNvPr descr="https://github.com/ManuelePasini/slides-markdown/blob/master/slides/images/dt/gantt.svg?raw=true" id="0" name="Picture 1"/>
          <p:cNvPicPr>
            <a:picLocks noGrp="1" noChangeAspect="1"/>
          </p:cNvPicPr>
          <p:nvPr/>
        </p:nvPicPr>
        <p:blipFill>
          <a:blip r:embed="rId2"/>
          <a:stretch>
            <a:fillRect/>
          </a:stretch>
        </p:blipFill>
        <p:spPr bwMode="auto">
          <a:xfrm>
            <a:off x="4648200" y="1625600"/>
            <a:ext cx="4038600" cy="20193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P.h.D. Proposal timeline</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Carbonaro 17/09</a:t>
            </a:r>
          </a:p>
        </p:txBody>
      </p:sp>
      <p:sp>
        <p:nvSpPr>
          <p:cNvPr id="3" name="Content Placeholder 2"/>
          <p:cNvSpPr>
            <a:spLocks noGrp="1"/>
          </p:cNvSpPr>
          <p:nvPr>
            <p:ph idx="1"/>
          </p:nvPr>
        </p:nvSpPr>
        <p:spPr/>
        <p:txBody>
          <a:bodyPr/>
          <a:lstStyle/>
          <a:p>
            <a:pPr lvl="0"/>
            <a:r>
              <a:rPr/>
              <a:t>Loro usano property-knowledge graph</a:t>
            </a:r>
          </a:p>
          <a:p>
            <a:pPr lvl="0"/>
            <a:r>
              <a:rPr/>
              <a:t>Open word assumption: solo in AND …</a:t>
            </a:r>
          </a:p>
          <a:p>
            <a:pPr lvl="0"/>
            <a:r>
              <a:rPr/>
              <a:t>CONSTRUCT (è quello che utilizzo per le “implementedBy”)</a:t>
            </a:r>
          </a:p>
          <a:p>
            <a:pPr lvl="0"/>
            <a:r>
              <a:rPr/>
              <a:t>Hanno necessità di separare ciò che è corrente e ciò che è passato.</a:t>
            </a:r>
          </a:p>
          <a:p>
            <a:pPr lvl="0"/>
            <a:r>
              <a:rPr/>
              <a:t>SWRL + SPARQL</a:t>
            </a:r>
          </a:p>
          <a:p>
            <a:pPr lvl="0"/>
            <a:r>
              <a:rPr/>
              <a:t>Utilizzano GraphDB (hanno provato)</a:t>
            </a:r>
          </a:p>
          <a:p>
            <a:pPr lvl="0"/>
            <a:r>
              <a:rPr/>
              <a:t>Dov’è il confine tra ciò che è nuovo e ciò che è passato? Tradeoff tra quanto velocemente cambiano le cose? Un sensore che cambia ogni 10ms non posso storicizzare.</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Benchmark workload</a:t>
            </a:r>
          </a:p>
        </p:txBody>
      </p:sp>
      <p:sp>
        <p:nvSpPr>
          <p:cNvPr id="3" name="Content Placeholder 2"/>
          <p:cNvSpPr>
            <a:spLocks noGrp="1"/>
          </p:cNvSpPr>
          <p:nvPr>
            <p:ph idx="1"/>
          </p:nvPr>
        </p:nvSpPr>
        <p:spPr/>
        <p:txBody>
          <a:bodyPr/>
          <a:lstStyle/>
          <a:p>
            <a:pPr lvl="0" indent="0" marL="0">
              <a:spcBef>
                <a:spcPts val="3000"/>
              </a:spcBef>
              <a:buNone/>
            </a:pPr>
            <a:r>
              <a:rPr b="1"/>
              <a:t>Aspects</a:t>
            </a:r>
          </a:p>
          <a:p>
            <a:pPr lvl="0"/>
            <a:r>
              <a:rPr b="1"/>
              <a:t>Dimensions</a:t>
            </a:r>
          </a:p>
          <a:p>
            <a:pPr lvl="1"/>
            <a:r>
              <a:rPr/>
              <a:t>Spatial</a:t>
            </a:r>
          </a:p>
          <a:p>
            <a:pPr lvl="1"/>
            <a:r>
              <a:rPr/>
              <a:t>Temporal</a:t>
            </a:r>
          </a:p>
          <a:p>
            <a:pPr lvl="0"/>
            <a:r>
              <a:rPr b="1"/>
              <a:t>Workload</a:t>
            </a:r>
            <a:r>
              <a:rPr/>
              <a:t>:</a:t>
            </a:r>
          </a:p>
          <a:p>
            <a:pPr lvl="1"/>
            <a:r>
              <a:rPr/>
              <a:t>Operational</a:t>
            </a:r>
          </a:p>
          <a:p>
            <a:pPr lvl="1"/>
            <a:r>
              <a:rPr/>
              <a:t>Analytical</a:t>
            </a:r>
          </a:p>
          <a:p>
            <a:pPr lvl="0"/>
            <a:r>
              <a:rPr b="1"/>
              <a:t>Mode</a:t>
            </a:r>
            <a:r>
              <a:rPr/>
              <a:t>:</a:t>
            </a:r>
          </a:p>
          <a:p>
            <a:pPr lvl="1"/>
            <a:r>
              <a:rPr/>
              <a:t>Online (?)</a:t>
            </a:r>
          </a:p>
          <a:p>
            <a:pPr lvl="1"/>
            <a:r>
              <a:rPr/>
              <a:t>Offline (?)</a:t>
            </a:r>
          </a:p>
          <a:p>
            <a:pPr lvl="0" indent="0" marL="0">
              <a:spcBef>
                <a:spcPts val="3000"/>
              </a:spcBef>
              <a:buNone/>
            </a:pPr>
            <a:r>
              <a:rPr b="1"/>
              <a:t>From </a:t>
            </a:r>
            <a:r>
              <a:rPr b="1">
                <a:hlinkClick r:id="rId2"/>
              </a:rPr>
              <a:t>IoTAbench, ICPE 2015</a:t>
            </a:r>
          </a:p>
        </p:txBody>
      </p:sp>
      <p:pic>
        <p:nvPicPr>
          <p:cNvPr descr="https://github.com/ManuelePasini/slides-markdown/blob/master/slides/images/dt/data_model/iota_model.png?raw=true" id="0" name="Picture 1"/>
          <p:cNvPicPr>
            <a:picLocks noGrp="1" noChangeAspect="1"/>
          </p:cNvPicPr>
          <p:nvPr/>
        </p:nvPicPr>
        <p:blipFill>
          <a:blip r:embed="rId3"/>
          <a:stretch>
            <a:fillRect/>
          </a:stretch>
        </p:blipFill>
        <p:spPr bwMode="auto">
          <a:xfrm>
            <a:off x="457200" y="2336800"/>
            <a:ext cx="8229600" cy="596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IoTABench data model</a:t>
            </a:r>
          </a:p>
        </p:txBody>
      </p:sp>
      <p:sp>
        <p:nvSpPr>
          <p:cNvPr id="3" name="Content Placeholder 2"/>
          <p:cNvSpPr>
            <a:spLocks noGrp="1"/>
          </p:cNvSpPr>
          <p:nvPr>
            <p:ph idx="1"/>
          </p:nvPr>
        </p:nvSpPr>
        <p:spPr/>
        <p:txBody>
          <a:bodyPr/>
          <a:lstStyle/>
          <a:p>
            <a:pPr lvl="0"/>
            <a:r>
              <a:rPr/>
              <a:t>Total readings: counts the total number of readings (i.e., rows) for the given time period.</a:t>
            </a:r>
          </a:p>
          <a:p>
            <a:pPr lvl="0"/>
            <a:r>
              <a:rPr/>
              <a:t>Total consumption: sums the resource consumption for the given time period.</a:t>
            </a:r>
          </a:p>
          <a:p>
            <a:pPr lvl="0"/>
            <a:r>
              <a:rPr/>
              <a:t>Peak consumption: Create a sorted list of the aggregate consumption in each ten minute interval in the given time period.</a:t>
            </a:r>
          </a:p>
          <a:p>
            <a:pPr lvl="0"/>
            <a:r>
              <a:rPr/>
              <a:t>Top consumers: create a list of the distinct consumers, sorted by their total (monthly) consumption.</a:t>
            </a:r>
          </a:p>
          <a:p>
            <a:pPr lvl="0"/>
            <a:r>
              <a:rPr/>
              <a:t>Time of Usage Billing: calculate the monthly bill for each consumer based on the time of usage.</a:t>
            </a:r>
          </a:p>
          <a:p>
            <a:pPr lvl="0" indent="0" marL="0">
              <a:spcBef>
                <a:spcPts val="3000"/>
              </a:spcBef>
              <a:buNone/>
            </a:pPr>
            <a:r>
              <a:rPr b="1"/>
              <a:t>From </a:t>
            </a:r>
            <a:r>
              <a:rPr b="1">
                <a:hlinkClick r:id="rId4"/>
              </a:rPr>
              <a:t>SmartBench, VLDB 2020</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a:r>
                  <a:rPr/>
                  <a:t>Coverage (s ∈ Sensors): returns the location of a given sensor s.</a:t>
                </a:r>
              </a:p>
              <a:p>
                <a:pPr lvl="0"/>
                <a:r>
                  <a:rPr/>
                  <a:t>InverseCoverage(L, τ), where L is a list of locations, and τ is a sensor type: lists all sensors that can generate observations of a given type τ that can cover the locations specied in L.</a:t>
                </a:r>
              </a:p>
              <a:p>
                <a:pPr lvl="0"/>
                <a:r>
                  <a:rPr/>
                  <a:t>Observations (S ∈ Sensors, </a:t>
                </a:r>
                <a14:m>
                  <m:oMath xmlns:m="http://schemas.openxmlformats.org/officeDocument/2006/math">
                    <m:sSub>
                      <m:e>
                        <m:r>
                          <m:t>t</m:t>
                        </m:r>
                      </m:e>
                      <m:sub>
                        <m:r>
                          <m:t>b</m:t>
                        </m:r>
                      </m:sub>
                    </m:sSub>
                  </m:oMath>
                </a14:m>
                <a:r>
                  <a:rPr/>
                  <a:t>, </a:t>
                </a:r>
                <a14:m>
                  <m:oMath xmlns:m="http://schemas.openxmlformats.org/officeDocument/2006/math">
                    <m:sSub>
                      <m:e>
                        <m:r>
                          <m:t>t</m:t>
                        </m:r>
                      </m:e>
                      <m:sub>
                        <m:r>
                          <m:t>e</m:t>
                        </m:r>
                      </m:sub>
                    </m:sSub>
                  </m:oMath>
                </a14:m>
                <a:r>
                  <a:rPr/>
                  <a:t>): selects observations from sensors in the list of sensors S during the time range [</a:t>
                </a:r>
                <a14:m>
                  <m:oMath xmlns:m="http://schemas.openxmlformats.org/officeDocument/2006/math">
                    <m:sSub>
                      <m:e>
                        <m:r>
                          <m:t>t</m:t>
                        </m:r>
                      </m:e>
                      <m:sub>
                        <m:r>
                          <m:t>b</m:t>
                        </m:r>
                      </m:sub>
                    </m:sSub>
                  </m:oMath>
                </a14:m>
                <a:r>
                  <a:rPr/>
                  <a:t>; </a:t>
                </a:r>
                <a14:m>
                  <m:oMath xmlns:m="http://schemas.openxmlformats.org/officeDocument/2006/math">
                    <m:sSub>
                      <m:e>
                        <m:r>
                          <m:t>t</m:t>
                        </m:r>
                      </m:e>
                      <m:sub>
                        <m:r>
                          <m:t>e</m:t>
                        </m:r>
                      </m:sub>
                    </m:sSub>
                  </m:oMath>
                </a14:m>
                <a:r>
                  <a:rPr/>
                  <a:t>].</a:t>
                </a:r>
              </a:p>
              <a:p>
                <a:pPr lvl="0"/>
                <a:r>
                  <a:rPr/>
                  <a:t>C Observations (τ , cond, </a:t>
                </a:r>
                <a14:m>
                  <m:oMath xmlns:m="http://schemas.openxmlformats.org/officeDocument/2006/math">
                    <m:sSub>
                      <m:e>
                        <m:r>
                          <m:t>t</m:t>
                        </m:r>
                      </m:e>
                      <m:sub>
                        <m:r>
                          <m:t>b</m:t>
                        </m:r>
                      </m:sub>
                    </m:sSub>
                  </m:oMath>
                </a14:m>
                <a:r>
                  <a:rPr/>
                  <a:t>, </a:t>
                </a:r>
                <a14:m>
                  <m:oMath xmlns:m="http://schemas.openxmlformats.org/officeDocument/2006/math">
                    <m:sSub>
                      <m:e>
                        <m:r>
                          <m:t>t</m:t>
                        </m:r>
                      </m:e>
                      <m:sub>
                        <m:r>
                          <m:t>e</m:t>
                        </m:r>
                      </m:sub>
                    </m:sSub>
                  </m:oMath>
                </a14:m>
                <a:r>
                  <a:rPr/>
                  <a:t>): selects observations generated by sensors of given type τ in the time range [</a:t>
                </a:r>
                <a14:m>
                  <m:oMath xmlns:m="http://schemas.openxmlformats.org/officeDocument/2006/math">
                    <m:sSub>
                      <m:e>
                        <m:r>
                          <m:t>t</m:t>
                        </m:r>
                      </m:e>
                      <m:sub>
                        <m:r>
                          <m:t>b</m:t>
                        </m:r>
                      </m:sub>
                    </m:sSub>
                  </m:oMath>
                </a14:m>
                <a:r>
                  <a:rPr/>
                  <a:t>; </a:t>
                </a:r>
                <a14:m>
                  <m:oMath xmlns:m="http://schemas.openxmlformats.org/officeDocument/2006/math">
                    <m:sSub>
                      <m:e>
                        <m:r>
                          <m:t>t</m:t>
                        </m:r>
                      </m:e>
                      <m:sub>
                        <m:r>
                          <m:t>e</m:t>
                        </m:r>
                      </m:sub>
                    </m:sSub>
                  </m:oMath>
                </a14:m>
                <a:r>
                  <a:rPr/>
                  <a:t>] that satisfy the condition cond.</a:t>
                </a:r>
              </a:p>
              <a:p>
                <a:pPr lvl="0"/>
                <a:r>
                  <a:rPr/>
                  <a:t>Statistics(S ⊆ Sensors, A, F, </a:t>
                </a:r>
                <a14:m>
                  <m:oMath xmlns:m="http://schemas.openxmlformats.org/officeDocument/2006/math">
                    <m:sSub>
                      <m:e>
                        <m:r>
                          <m:t>t</m:t>
                        </m:r>
                      </m:e>
                      <m:sub>
                        <m:r>
                          <m:t>b</m:t>
                        </m:r>
                      </m:sub>
                    </m:sSub>
                  </m:oMath>
                </a14:m>
                <a:r>
                  <a:rPr/>
                  <a:t>, </a:t>
                </a:r>
                <a14:m>
                  <m:oMath xmlns:m="http://schemas.openxmlformats.org/officeDocument/2006/math">
                    <m:sSub>
                      <m:e>
                        <m:r>
                          <m:t>t</m:t>
                        </m:r>
                      </m:e>
                      <m:sub>
                        <m:r>
                          <m:t>e</m:t>
                        </m:r>
                      </m:sub>
                    </m:sSub>
                  </m:oMath>
                </a14:m>
                <a:r>
                  <a:rPr/>
                  <a:t>): retrieves statistics (e.g., average) based on functions specifed in F during the time range [</a:t>
                </a:r>
                <a14:m>
                  <m:oMath xmlns:m="http://schemas.openxmlformats.org/officeDocument/2006/math">
                    <m:sSub>
                      <m:e>
                        <m:r>
                          <m:t>t</m:t>
                        </m:r>
                      </m:e>
                      <m:sub>
                        <m:r>
                          <m:t>b</m:t>
                        </m:r>
                      </m:sub>
                    </m:sSub>
                  </m:oMath>
                </a14:m>
                <a:r>
                  <a:rPr/>
                  <a:t>; </a:t>
                </a:r>
                <a14:m>
                  <m:oMath xmlns:m="http://schemas.openxmlformats.org/officeDocument/2006/math">
                    <m:sSub>
                      <m:e>
                        <m:r>
                          <m:t>t</m:t>
                        </m:r>
                      </m:e>
                      <m:sub>
                        <m:r>
                          <m:t>e</m:t>
                        </m:r>
                      </m:sub>
                    </m:sSub>
                  </m:oMath>
                </a14:m>
                <a:r>
                  <a:rPr/>
                  <a:t>]. The statistics are generated by firstrst grouping the data by sensor, and further by the value of the attributes in the list A</a:t>
                </a:r>
              </a:p>
              <a:p>
                <a:pPr lvl="0"/>
                <a:r>
                  <a:rPr/>
                  <a:t>Trajectories(</a:t>
                </a:r>
                <a14:m>
                  <m:oMath xmlns:m="http://schemas.openxmlformats.org/officeDocument/2006/math">
                    <m:sSub>
                      <m:e>
                        <m:r>
                          <m:t>t</m:t>
                        </m:r>
                      </m:e>
                      <m:sub>
                        <m:r>
                          <m:t>b</m:t>
                        </m:r>
                      </m:sub>
                    </m:sSub>
                  </m:oMath>
                </a14:m>
                <a:r>
                  <a:rPr/>
                  <a:t>, </a:t>
                </a:r>
                <a14:m>
                  <m:oMath xmlns:m="http://schemas.openxmlformats.org/officeDocument/2006/math">
                    <m:sSub>
                      <m:e>
                        <m:r>
                          <m:t>t</m:t>
                        </m:r>
                      </m:e>
                      <m:sub>
                        <m:r>
                          <m:t>e</m:t>
                        </m:r>
                      </m:sub>
                    </m:sSub>
                  </m:oMath>
                </a14:m>
                <a:r>
                  <a:rPr/>
                  <a:t>, </a:t>
                </a:r>
                <a14:m>
                  <m:oMath xmlns:m="http://schemas.openxmlformats.org/officeDocument/2006/math">
                    <m:sSub>
                      <m:e>
                        <m:r>
                          <m:t>l</m:t>
                        </m:r>
                      </m:e>
                      <m:sub>
                        <m:r>
                          <m:t>b</m:t>
                        </m:r>
                      </m:sub>
                    </m:sSub>
                  </m:oMath>
                </a14:m>
                <a:r>
                  <a:rPr/>
                  <a:t>, </a:t>
                </a:r>
                <a14:m>
                  <m:oMath xmlns:m="http://schemas.openxmlformats.org/officeDocument/2006/math">
                    <m:sSub>
                      <m:e>
                        <m:r>
                          <m:t>l</m:t>
                        </m:r>
                      </m:e>
                      <m:sub>
                        <m:r>
                          <m:t>e</m:t>
                        </m:r>
                      </m:sub>
                    </m:sSub>
                  </m:oMath>
                </a14:m>
                <a:r>
                  <a:rPr/>
                  <a:t>): retrieves the names of users who went from location </a:t>
                </a:r>
                <a14:m>
                  <m:oMath xmlns:m="http://schemas.openxmlformats.org/officeDocument/2006/math">
                    <m:sSub>
                      <m:e>
                        <m:r>
                          <m:t>l</m:t>
                        </m:r>
                      </m:e>
                      <m:sub>
                        <m:r>
                          <m:t>b</m:t>
                        </m:r>
                      </m:sub>
                    </m:sSub>
                  </m:oMath>
                </a14:m>
                <a:r>
                  <a:rPr/>
                  <a:t> to location </a:t>
                </a:r>
                <a14:m>
                  <m:oMath xmlns:m="http://schemas.openxmlformats.org/officeDocument/2006/math">
                    <m:sSub>
                      <m:e>
                        <m:r>
                          <m:t>l</m:t>
                        </m:r>
                      </m:e>
                      <m:sub>
                        <m:r>
                          <m:t>e</m:t>
                        </m:r>
                      </m:sub>
                    </m:sSub>
                  </m:oMath>
                </a14:m>
                <a:r>
                  <a:rPr/>
                  <a:t> during the time interval [</a:t>
                </a:r>
                <a14:m>
                  <m:oMath xmlns:m="http://schemas.openxmlformats.org/officeDocument/2006/math">
                    <m:sSub>
                      <m:e>
                        <m:r>
                          <m:t>t</m:t>
                        </m:r>
                      </m:e>
                      <m:sub>
                        <m:r>
                          <m:t>b</m:t>
                        </m:r>
                      </m:sub>
                    </m:sSub>
                  </m:oMath>
                </a14:m>
                <a:r>
                  <a:rPr/>
                  <a:t>; </a:t>
                </a:r>
                <a14:m>
                  <m:oMath xmlns:m="http://schemas.openxmlformats.org/officeDocument/2006/math">
                    <m:sSub>
                      <m:e>
                        <m:r>
                          <m:t>t</m:t>
                        </m:r>
                      </m:e>
                      <m:sub>
                        <m:r>
                          <m:t>e</m:t>
                        </m:r>
                      </m:sub>
                    </m:sSub>
                  </m:oMath>
                </a14:m>
                <a:r>
                  <a:rPr/>
                  <a:t>]</a:t>
                </a:r>
              </a:p>
              <a:p>
                <a:pPr lvl="0"/>
                <a:r>
                  <a:rPr/>
                  <a:t>CoLocate(</a:t>
                </a:r>
                <a14:m>
                  <m:oMath xmlns:m="http://schemas.openxmlformats.org/officeDocument/2006/math">
                    <m:r>
                      <m:t>u</m:t>
                    </m:r>
                  </m:oMath>
                </a14:m>
                <a:r>
                  <a:rPr/>
                  <a:t> ∈ Users, </a:t>
                </a:r>
                <a14:m>
                  <m:oMath xmlns:m="http://schemas.openxmlformats.org/officeDocument/2006/math">
                    <m:sSub>
                      <m:e>
                        <m:r>
                          <m:t>t</m:t>
                        </m:r>
                      </m:e>
                      <m:sub>
                        <m:r>
                          <m:t>b</m:t>
                        </m:r>
                      </m:sub>
                    </m:sSub>
                  </m:oMath>
                </a14:m>
                <a:r>
                  <a:rPr/>
                  <a:t>, </a:t>
                </a:r>
                <a14:m>
                  <m:oMath xmlns:m="http://schemas.openxmlformats.org/officeDocument/2006/math">
                    <m:sSub>
                      <m:e>
                        <m:r>
                          <m:t>t</m:t>
                        </m:r>
                      </m:e>
                      <m:sub>
                        <m:r>
                          <m:t>e</m:t>
                        </m:r>
                      </m:sub>
                    </m:sSub>
                  </m:oMath>
                </a14:m>
                <a:r>
                  <a:rPr/>
                  <a:t>): retrieves all users who were in the same Location as user </a:t>
                </a:r>
                <a14:m>
                  <m:oMath xmlns:m="http://schemas.openxmlformats.org/officeDocument/2006/math">
                    <m:r>
                      <m:t>u</m:t>
                    </m:r>
                  </m:oMath>
                </a14:m>
                <a:r>
                  <a:rPr/>
                  <a:t> during the specifoed time period.</a:t>
                </a:r>
              </a:p>
              <a:p>
                <a:pPr lvl="0"/>
                <a:r>
                  <a:rPr/>
                  <a:t>TimeSpent(</a:t>
                </a:r>
                <a14:m>
                  <m:oMath xmlns:m="http://schemas.openxmlformats.org/officeDocument/2006/math">
                    <m:r>
                      <m:t>u</m:t>
                    </m:r>
                  </m:oMath>
                </a14:m>
                <a:r>
                  <a:rPr/>
                  <a:t> ∈ Users, η, tb, te): retrieves the average time spent per day by subject </a:t>
                </a:r>
                <a14:m>
                  <m:oMath xmlns:m="http://schemas.openxmlformats.org/officeDocument/2006/math">
                    <m:r>
                      <m:t>u</m:t>
                    </m:r>
                  </m:oMath>
                </a14:m>
                <a:r>
                  <a:rPr/>
                  <a:t> in locations of type η,</a:t>
                </a:r>
              </a:p>
              <a:p>
                <a:pPr lvl="0"/>
                <a:r>
                  <a:rPr/>
                  <a:t>Continuous Query(τ, α, β): retrieves, after every α seconds (hop size), the minimum, maximum, and average occupancy levels of locations of type τ in the last β seconds (window size).</a:t>
                </a:r>
              </a:p>
            </p:txBody>
          </p:sp>
        </mc:Choice>
      </mc:AlternateContent>
      <p:pic>
        <p:nvPicPr>
          <p:cNvPr descr="https://github.com/ManuelePasini/slides-markdown/blob/master/slides/images/dt/data_model/smartbench_user.png?raw=true" id="0" name="Picture 1"/>
          <p:cNvPicPr>
            <a:picLocks noGrp="1" noChangeAspect="1"/>
          </p:cNvPicPr>
          <p:nvPr/>
        </p:nvPicPr>
        <p:blipFill>
          <a:blip r:embed="rId2"/>
          <a:stretch>
            <a:fillRect/>
          </a:stretch>
        </p:blipFill>
        <p:spPr bwMode="auto">
          <a:xfrm>
            <a:off x="4648200" y="1879600"/>
            <a:ext cx="4038600" cy="20320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Other benchmarks</a:t>
            </a:r>
          </a:p>
          <a:p>
            <a:pPr lvl="0" indent="0" marL="0">
              <a:spcBef>
                <a:spcPts val="3000"/>
              </a:spcBef>
              <a:buNone/>
            </a:pPr>
            <a:r>
              <a:rPr b="1"/>
              <a:t>Spatial DB</a:t>
            </a:r>
          </a:p>
          <a:p>
            <a:pPr lvl="0"/>
            <a:r>
              <a:rPr/>
              <a:t>The SEQUOIA 2000 Storage Benchmark, SIGMOD 1993</a:t>
            </a:r>
          </a:p>
          <a:p>
            <a:pPr lvl="0"/>
            <a:r>
              <a:rPr/>
              <a:t>Building a ScalableGee-SpatialDBMS: Technology, Implementation,and Evaluation SIGMOD 1997</a:t>
            </a:r>
          </a:p>
          <a:p>
            <a:pPr lvl="0" indent="0" marL="0">
              <a:spcBef>
                <a:spcPts val="3000"/>
              </a:spcBef>
              <a:buNone/>
            </a:pPr>
            <a:r>
              <a:rPr b="1"/>
              <a:t>Time Series DB</a:t>
            </a:r>
          </a:p>
          <a:p>
            <a:pPr lvl="0"/>
            <a:r>
              <a:rPr/>
              <a:t>TS-Benchmark: A Benchmark for Time Series Databases, ICDE 2021</a:t>
            </a:r>
          </a:p>
          <a:p>
            <a:pPr lvl="0"/>
            <a:r>
              <a:rPr/>
              <a:t>SciTS: A Benchmark for Time-Series Databases in Scientific Experiments and Industrial Internet of Things, International Conference on Scientific and Statistical Database Management 2022 (SSDBM) </a:t>
            </a:r>
          </a:p>
          <a:p>
            <a:pPr lvl="0"/>
            <a:r>
              <a:rPr/>
              <a:t>TSM-Bench: Benchmarking Time Series Database Systems for Monitoring Applications,  VLDB 2023 </a:t>
            </a:r>
          </a:p>
          <a:p>
            <a:pPr lvl="0" indent="0" marL="0">
              <a:spcBef>
                <a:spcPts val="3000"/>
              </a:spcBef>
              <a:buNone/>
            </a:pPr>
            <a:r>
              <a:rPr b="1"/>
              <a:t>Spatio-Temporal</a:t>
            </a:r>
          </a:p>
          <a:p>
            <a:pPr lvl="0"/>
            <a:r>
              <a:rPr/>
              <a:t>BerlinMOD: A benchmark for moving object databases, VLDB Journal 2009</a:t>
            </a:r>
          </a:p>
          <a:p>
            <a:pPr lvl="0"/>
            <a:r>
              <a:rPr/>
              <a:t>Benchmarking moving object functionalities of DBMSs using real-world spatiotemporal workload, International Conference on Mobile Data Management 2022</a:t>
            </a:r>
          </a:p>
          <a:p>
            <a:pPr lvl="0"/>
            <a:r>
              <a:rPr/>
              <a:t>Performance Evaluation of MongoDB and PostgreSQL for spatio-temporal data, EDBT/ICDT Workshops 2019</a:t>
            </a:r>
          </a:p>
          <a:p>
            <a:pPr lvl="0"/>
            <a:r>
              <a:rPr/>
              <a:t>How to manage massive spatiotemporal dataset from stationary and non-stationary sensors in commercial DBMS?, Knowledge and Information Systems 2024</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PostGIS</a:t>
            </a:r>
          </a:p>
        </p:txBody>
      </p:sp>
      <p:sp>
        <p:nvSpPr>
          <p:cNvPr id="3" name="Content Placeholder 2"/>
          <p:cNvSpPr>
            <a:spLocks noGrp="1"/>
          </p:cNvSpPr>
          <p:nvPr>
            <p:ph idx="1"/>
          </p:nvPr>
        </p:nvSpPr>
        <p:spPr/>
        <p:txBody>
          <a:bodyPr/>
          <a:lstStyle/>
          <a:p>
            <a:pPr lvl="0" indent="0" marL="0">
              <a:spcBef>
                <a:spcPts val="3000"/>
              </a:spcBef>
              <a:buNone/>
            </a:pPr>
            <a:r>
              <a:rPr b="1"/>
              <a:t>Spatial Functions</a:t>
            </a:r>
          </a:p>
          <a:p>
            <a:pPr lvl="0"/>
            <a:r>
              <a:rPr/>
              <a:t>Routing. With pgRouting and road data you can find optimal routes and do different network analytics;</a:t>
            </a:r>
          </a:p>
          <a:p>
            <a:pPr lvl="0"/>
            <a:r>
              <a:rPr/>
              <a:t>Polygon skeletonization. This function enables you to build the medial axis of a polygon on the fly;</a:t>
            </a:r>
          </a:p>
          <a:p>
            <a:pPr lvl="0"/>
            <a:r>
              <a:rPr/>
              <a:t>Geometry subdivision. Dividing your geometries for further processing can significantly speed up your processes;</a:t>
            </a:r>
          </a:p>
          <a:p>
            <a:pPr lvl="0"/>
            <a:r>
              <a:rPr/>
              <a:t>Clustering. Find clusters and patterns from your data. With the AI hype at peak, the k-means might be even more interesting for some than before…</a:t>
            </a:r>
          </a:p>
        </p:txBody>
      </p:sp>
      <p:pic>
        <p:nvPicPr>
          <p:cNvPr descr="https://github.com/ManuelePasini/slides-markdown/blob/master/slides/images/dt/postgis/geometry_hierarchy.png?raw=true" id="0" name="Picture 1"/>
          <p:cNvPicPr>
            <a:picLocks noGrp="1" noChangeAspect="1"/>
          </p:cNvPicPr>
          <p:nvPr/>
        </p:nvPicPr>
        <p:blipFill>
          <a:blip r:embed="rId2"/>
          <a:stretch>
            <a:fillRect/>
          </a:stretch>
        </p:blipFill>
        <p:spPr bwMode="auto">
          <a:xfrm>
            <a:off x="457200" y="1244600"/>
            <a:ext cx="8229600" cy="27940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PostGIS Geometry Hierarchy</a:t>
            </a:r>
          </a:p>
        </p:txBody>
      </p:sp>
      <p:sp>
        <p:nvSpPr>
          <p:cNvPr id="3" name="Content Placeholder 2"/>
          <p:cNvSpPr>
            <a:spLocks noGrp="1"/>
          </p:cNvSpPr>
          <p:nvPr>
            <p:ph idx="1"/>
          </p:nvPr>
        </p:nvSpPr>
        <p:spPr/>
        <p:txBody>
          <a:bodyPr/>
          <a:lstStyle/>
          <a:p>
            <a:pPr lvl="0" indent="0" marL="0">
              <a:spcBef>
                <a:spcPts val="3000"/>
              </a:spcBef>
              <a:buNone/>
            </a:pPr>
            <a:r>
              <a:rPr b="1"/>
              <a:t>Indexing</a:t>
            </a:r>
          </a:p>
          <a:p>
            <a:pPr lvl="0"/>
            <a:r>
              <a:rPr/>
              <a:t>Indexes have to perform quickly in order to be useful. So instead of providing exact results, as B-trees do, spatial indexes provide approximate results. The question “what lines are inside this polygon?” will be instead interpreted by a spatial index as “what lines have bounding boxes that are contained inside this polygon’s bounding box?”</a:t>
            </a:r>
          </a:p>
          <a:p>
            <a:pPr lvl="0"/>
            <a:r>
              <a:rPr/>
              <a:t>The most common implementations are the </a:t>
            </a:r>
            <a:r>
              <a:rPr>
                <a:hlinkClick r:id="rId3"/>
              </a:rPr>
              <a:t>R-Tree</a:t>
            </a:r>
            <a:r>
              <a:rPr/>
              <a:t> and Quadtree (used in PostGIS), but there are also grid-based indexes and GeoHash indexes implemented in other spatial databases.</a:t>
            </a:r>
          </a:p>
        </p:txBody>
      </p:sp>
      <p:pic>
        <p:nvPicPr>
          <p:cNvPr descr="https://github.com/ManuelePasini/slides-markdown/blob/master/slides/images/dt/postgis/bbox.png?raw=true" id="0" name="Picture 1"/>
          <p:cNvPicPr>
            <a:picLocks noGrp="1" noChangeAspect="1"/>
          </p:cNvPicPr>
          <p:nvPr/>
        </p:nvPicPr>
        <p:blipFill>
          <a:blip r:embed="rId4"/>
          <a:stretch>
            <a:fillRect/>
          </a:stretch>
        </p:blipFill>
        <p:spPr bwMode="auto">
          <a:xfrm>
            <a:off x="457200" y="1600200"/>
            <a:ext cx="8229600" cy="20574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BBox Example</a:t>
            </a:r>
          </a:p>
        </p:txBody>
      </p:sp>
      <p:sp>
        <p:nvSpPr>
          <p:cNvPr id="3" name="Content Placeholder 2"/>
          <p:cNvSpPr>
            <a:spLocks noGrp="1"/>
          </p:cNvSpPr>
          <p:nvPr>
            <p:ph idx="1"/>
          </p:nvPr>
        </p:nvSpPr>
        <p:spPr/>
        <p:txBody>
          <a:bodyPr/>
          <a:lstStyle/>
          <a:p>
            <a:pPr lvl="0"/>
            <a:r>
              <a:rPr/>
              <a:t>The way the database efficiently answers the question “what lines intersect the yellow star” is to first answer the question “what boxes intersect the yellow box” using the index (which is very fast) and then do an exact calculation of “what lines intersect the yellow star” only for those features returned by the first test.</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Apache AGE</a:t>
            </a:r>
          </a:p>
        </p:txBody>
      </p:sp>
      <p:sp>
        <p:nvSpPr>
          <p:cNvPr id="3" name="Content Placeholder 2"/>
          <p:cNvSpPr>
            <a:spLocks noGrp="1"/>
          </p:cNvSpPr>
          <p:nvPr>
            <p:ph idx="1"/>
          </p:nvPr>
        </p:nvSpPr>
        <p:spPr/>
        <p:txBody>
          <a:bodyPr/>
          <a:lstStyle/>
          <a:p>
            <a:pPr lvl="0"/>
            <a:r>
              <a:rPr/>
              <a:t>Extends PostgreSQL with graph semantics</a:t>
            </a:r>
          </a:p>
          <a:p>
            <a:pPr lvl="0"/>
            <a:r>
              <a:rPr/>
              <a:t>No graph data model!</a:t>
            </a:r>
          </a:p>
          <a:p>
            <a:pPr lvl="0"/>
            <a:r>
              <a:rPr/>
              <a:t>Wrapper upon PostgreSQL relational storage</a:t>
            </a:r>
          </a:p>
          <a:p>
            <a:pPr lvl="0"/>
            <a:r>
              <a:rPr/>
              <a:t>A table for each node/vertex label</a:t>
            </a:r>
          </a:p>
        </p:txBody>
      </p:sp>
      <p:pic>
        <p:nvPicPr>
          <p:cNvPr descr="https://github.com/ManuelePasini/slides-markdown/blob/master/slides/images/dt/apache_age/architecture.png?raw=true" id="0" name="Picture 1"/>
          <p:cNvPicPr>
            <a:picLocks noGrp="1" noChangeAspect="1"/>
          </p:cNvPicPr>
          <p:nvPr/>
        </p:nvPicPr>
        <p:blipFill>
          <a:blip r:embed="rId2"/>
          <a:stretch>
            <a:fillRect/>
          </a:stretch>
        </p:blipFill>
        <p:spPr bwMode="auto">
          <a:xfrm>
            <a:off x="1866900" y="1193800"/>
            <a:ext cx="54102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Apachce AGE under the hood architecture</a:t>
            </a:r>
          </a:p>
        </p:txBody>
      </p:sp>
      <p:sp>
        <p:nvSpPr>
          <p:cNvPr id="3" name="Content Placeholder 2"/>
          <p:cNvSpPr>
            <a:spLocks noGrp="1"/>
          </p:cNvSpPr>
          <p:nvPr>
            <p:ph idx="1"/>
          </p:nvPr>
        </p:nvSpPr>
        <p:spPr/>
        <p:txBody>
          <a:bodyPr/>
          <a:lstStyle/>
          <a:p>
            <a:pPr lvl="0" indent="0" marL="0">
              <a:spcBef>
                <a:spcPts val="3000"/>
              </a:spcBef>
              <a:buNone/>
            </a:pPr>
            <a:r>
              <a:rPr b="1"/>
              <a:t>Setup</a:t>
            </a:r>
          </a:p>
          <a:p>
            <a:pPr lvl="0" indent="0" marL="0">
              <a:buNone/>
            </a:pPr>
            <a:r>
              <a:rPr/>
              <a:t>Create and load AGE extension</a:t>
            </a:r>
          </a:p>
          <a:p>
            <a:pPr lvl="0" indent="0">
              <a:buNone/>
            </a:pPr>
            <a:r>
              <a:rPr>
                <a:latin typeface="Courier"/>
              </a:rPr>
              <a:t>CREATE EXTENSION IF NOT EXISTS age;
LOAD 'age';</a:t>
            </a:r>
          </a:p>
          <a:p>
            <a:pPr lvl="0" indent="0" marL="0">
              <a:buNone/>
            </a:pPr>
            <a:r>
              <a:rPr/>
              <a:t>Allow user access to such path</a:t>
            </a:r>
          </a:p>
          <a:p>
            <a:pPr lvl="0" indent="0">
              <a:buNone/>
            </a:pPr>
            <a:r>
              <a:rPr>
                <a:latin typeface="Courier"/>
              </a:rPr>
              <a:t>SET search_path = ag_catalog, "$user", public;</a:t>
            </a:r>
          </a:p>
          <a:p>
            <a:pPr lvl="0" indent="0" marL="0">
              <a:buNone/>
            </a:pPr>
            <a:r>
              <a:rPr/>
              <a:t>Create a node A</a:t>
            </a:r>
          </a:p>
          <a:p>
            <a:pPr lvl="0" indent="0">
              <a:buNone/>
            </a:pPr>
            <a:r>
              <a:rPr>
                <a:latin typeface="Courier"/>
              </a:rPr>
              <a:t>SELECT * 
FROM cypher('test_graph', $$
    CREATE (:label {property:"Node A"})
$$) as (v agtype);</a:t>
            </a:r>
          </a:p>
          <a:p>
            <a:pPr lvl="0" indent="0" marL="0">
              <a:buNone/>
            </a:pPr>
            <a:r>
              <a:rPr/>
              <a:t>Create a node B</a:t>
            </a:r>
          </a:p>
          <a:p>
            <a:pPr lvl="0" indent="0">
              <a:buNone/>
            </a:pPr>
            <a:r>
              <a:rPr>
                <a:latin typeface="Courier"/>
              </a:rPr>
              <a:t>SELECT * 
FROM cypher('test_graph', $$
    CREATE (:label {property:"Node B"})
$$) as (v agtype);</a:t>
            </a:r>
          </a:p>
          <a:p>
            <a:pPr lvl="0" indent="0" marL="0">
              <a:buNone/>
            </a:pPr>
            <a:r>
              <a:rPr/>
              <a:t>Create an edge between node A and node B</a:t>
            </a:r>
          </a:p>
          <a:p>
            <a:pPr lvl="0" indent="0">
              <a:buNone/>
            </a:pPr>
            <a:r>
              <a:rPr>
                <a:latin typeface="Courier"/>
              </a:rPr>
              <a:t>SELECT * 
FROM cypher('test_graph', $$
    MATCH (a:label), (b:label)
    WHERE a.property = 'Node A' AND b.property = 'Node B'
    CREATE (a)-[e:RELTYPE {property:a.property + '&lt;-&gt;' + b.property}]-&gt;(b)
    RETURN e
$$) as (e agtype);</a:t>
            </a:r>
          </a:p>
          <a:p>
            <a:pPr lvl="0" indent="0" marL="0">
              <a:buNone/>
            </a:pPr>
            <a:r>
              <a:rPr/>
              <a:t>Select those edges</a:t>
            </a:r>
          </a:p>
          <a:p>
            <a:pPr lvl="0" indent="0">
              <a:buNone/>
            </a:pPr>
            <a:r>
              <a:rPr>
                <a:latin typeface="Courier"/>
              </a:rPr>
              <a:t>SELECT * from cypher('test_graph', $$
        MATCH (V)-[R]-(V2)
        RETURN V,R,V2
$$) as (V agtype, R agtype, V2 agtype);</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DT in literature - #1</a:t>
            </a:r>
          </a:p>
        </p:txBody>
      </p:sp>
      <p:sp>
        <p:nvSpPr>
          <p:cNvPr id="3" name="Content Placeholder 2"/>
          <p:cNvSpPr>
            <a:spLocks noGrp="1"/>
          </p:cNvSpPr>
          <p:nvPr>
            <p:ph idx="1" sz="half"/>
          </p:nvPr>
        </p:nvSpPr>
        <p:spPr/>
        <p:txBody>
          <a:bodyPr/>
          <a:lstStyle/>
          <a:p>
            <a:pPr lvl="0"/>
            <a:r>
              <a:rPr/>
              <a:t>Still a buzzword</a:t>
            </a:r>
          </a:p>
          <a:p>
            <a:pPr lvl="0"/>
            <a:r>
              <a:rPr/>
              <a:t>Rising number of publications</a:t>
            </a:r>
          </a:p>
          <a:p>
            <a:pPr lvl="0"/>
            <a:r>
              <a:rPr/>
              <a:t>Mostly non IT papers</a:t>
            </a:r>
          </a:p>
          <a:p>
            <a:pPr lvl="0"/>
            <a:r>
              <a:rPr/>
              <a:t>Not really twins…</a:t>
            </a:r>
          </a:p>
        </p:txBody>
      </p:sp>
      <p:pic>
        <p:nvPicPr>
          <p:cNvPr descr="https://github.com/ManuelePasini/slides-markdown/blob/master/slides/images/dt/dt_by_year.png?raw=true" id="0" name="Picture 1"/>
          <p:cNvPicPr>
            <a:picLocks noGrp="1" noChangeAspect="1"/>
          </p:cNvPicPr>
          <p:nvPr/>
        </p:nvPicPr>
        <p:blipFill>
          <a:blip r:embed="rId2"/>
          <a:stretch>
            <a:fillRect/>
          </a:stretch>
        </p:blipFill>
        <p:spPr bwMode="auto">
          <a:xfrm>
            <a:off x="4648200" y="1676400"/>
            <a:ext cx="4038600" cy="19050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DT by year (Fei, Tao 2022)</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Spatio Temporal DBMS</a:t>
            </a:r>
          </a:p>
        </p:txBody>
      </p:sp>
      <p:sp>
        <p:nvSpPr>
          <p:cNvPr id="3" name="Content Placeholder 2"/>
          <p:cNvSpPr>
            <a:spLocks noGrp="1"/>
          </p:cNvSpPr>
          <p:nvPr>
            <p:ph idx="1"/>
          </p:nvPr>
        </p:nvSpPr>
        <p:spPr/>
        <p:txBody>
          <a:bodyPr/>
          <a:lstStyle/>
          <a:p>
            <a:pPr lvl="0" indent="0" marL="0">
              <a:spcBef>
                <a:spcPts val="3000"/>
              </a:spcBef>
              <a:buNone/>
            </a:pPr>
            <a:r>
              <a:rPr b="1">
                <a:hlinkClick r:id="rId2"/>
              </a:rPr>
              <a:t>A Survey on Spatio-temporal Data Analytics Systems, ACM Surveys 2022</a:t>
            </a:r>
          </a:p>
          <a:p>
            <a:pPr lvl="0"/>
            <a:r>
              <a:rPr/>
              <a:t>Categorizes spatio-temporal DBMSs in groups:</a:t>
            </a:r>
          </a:p>
          <a:p>
            <a:pPr lvl="1"/>
            <a:r>
              <a:rPr/>
              <a:t>Spatial DBMS:</a:t>
            </a:r>
          </a:p>
          <a:p>
            <a:pPr lvl="2"/>
            <a:r>
              <a:rPr/>
              <a:t>RDBMS</a:t>
            </a:r>
          </a:p>
          <a:p>
            <a:pPr lvl="2"/>
            <a:r>
              <a:rPr/>
              <a:t>No-SQL DBMS</a:t>
            </a:r>
          </a:p>
          <a:p>
            <a:pPr lvl="1"/>
            <a:r>
              <a:rPr/>
              <a:t>Big data spatio-temporal processing infrastructures</a:t>
            </a:r>
          </a:p>
          <a:p>
            <a:pPr lvl="2"/>
            <a:r>
              <a:rPr/>
              <a:t>Hadoop based infrastructures</a:t>
            </a:r>
          </a:p>
          <a:p>
            <a:pPr lvl="2"/>
            <a:r>
              <a:rPr/>
              <a:t>Spark based infrastructures</a:t>
            </a:r>
          </a:p>
          <a:p>
            <a:pPr lvl="2"/>
            <a:r>
              <a:rPr/>
              <a:t>No-SQL infrastructures</a:t>
            </a:r>
          </a:p>
          <a:p>
            <a:pPr lvl="1"/>
            <a:r>
              <a:rPr/>
              <a:t>Programming languages</a:t>
            </a:r>
          </a:p>
          <a:p>
            <a:pPr lvl="2"/>
            <a:r>
              <a:rPr/>
              <a:t>DASK</a:t>
            </a:r>
          </a:p>
          <a:p>
            <a:pPr lvl="2"/>
            <a:r>
              <a:rPr/>
              <a:t>RAPIDS</a:t>
            </a:r>
          </a:p>
          <a:p>
            <a:pPr lvl="0" indent="0" marL="0">
              <a:spcBef>
                <a:spcPts val="3000"/>
              </a:spcBef>
              <a:buNone/>
            </a:pPr>
            <a:r>
              <a:rPr b="1"/>
              <a:t>Spatial DBMS</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marL="0">
              <a:spcBef>
                <a:spcPts val="3000"/>
              </a:spcBef>
              <a:buNone/>
            </a:pPr>
            <a:r>
              <a:rPr b="1"/>
              <a:t>RDBMS</a:t>
            </a:r>
          </a:p>
        </p:txBody>
      </p:sp>
      <p:pic>
        <p:nvPicPr>
          <p:cNvPr descr="https://github.com/ManuelePasini/slides-markdown/blob/master/slides/images/dt/spatiotemp_dbms/rdbms.png?raw=true" id="0" name="Picture 1"/>
          <p:cNvPicPr>
            <a:picLocks noGrp="1" noChangeAspect="1"/>
          </p:cNvPicPr>
          <p:nvPr/>
        </p:nvPicPr>
        <p:blipFill>
          <a:blip r:embed="rId2"/>
          <a:stretch>
            <a:fillRect/>
          </a:stretch>
        </p:blipFill>
        <p:spPr bwMode="auto">
          <a:xfrm>
            <a:off x="457200" y="1511300"/>
            <a:ext cx="4038600" cy="22479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Taxonmy of RDBMS for spatio-temporal data</a:t>
            </a:r>
          </a:p>
        </p:txBody>
      </p:sp>
      <p:sp>
        <p:nvSpPr>
          <p:cNvPr id="3" name="Content Placeholder 2"/>
          <p:cNvSpPr>
            <a:spLocks noGrp="1"/>
          </p:cNvSpPr>
          <p:nvPr>
            <p:ph idx="1" sz="half"/>
          </p:nvPr>
        </p:nvSpPr>
        <p:spPr/>
        <p:txBody>
          <a:bodyPr/>
          <a:lstStyle/>
          <a:p>
            <a:pPr lvl="0"/>
            <a:r>
              <a:rPr/>
              <a:t>Due to the I/O bottleneck, lack of parallelism and scalability, the performance of these systems deteriorated with the increasing volume of data.</a:t>
            </a:r>
          </a:p>
          <a:p>
            <a:pPr lvl="0"/>
            <a:r>
              <a:rPr/>
              <a:t>PostgreSQL -&gt; PostgresXL</a:t>
            </a:r>
          </a:p>
          <a:p>
            <a:pPr lvl="0"/>
            <a:r>
              <a:rPr/>
              <a:t>MobilityDB was developed as an extension of PostgreSQL/PostGIS, providing support for storing and querying moving objects data (trajectory). This support includes spatio-temporal data types, indexing techniques, and query operations. Recently, MobilityDB emerged as a distributed system by integrating with Citus for processing massive trajectory data</a:t>
            </a:r>
          </a:p>
        </p:txBody>
      </p:sp>
      <p:sp>
        <p:nvSpPr>
          <p:cNvPr id="4" name="Content Placeholder 3"/>
          <p:cNvSpPr>
            <a:spLocks noGrp="1"/>
          </p:cNvSpPr>
          <p:nvPr>
            <p:ph idx="2" sz="half"/>
          </p:nvPr>
        </p:nvSpPr>
        <p:spPr/>
        <p:txBody>
          <a:bodyPr/>
          <a:lstStyle/>
          <a:p>
            <a:pPr lvl="0" indent="0" marL="0">
              <a:spcBef>
                <a:spcPts val="3000"/>
              </a:spcBef>
              <a:buNone/>
            </a:pPr>
            <a:r>
              <a:rPr b="1"/>
              <a:t>No-SQL DBMS</a:t>
            </a:r>
          </a:p>
        </p:txBody>
      </p:sp>
      <p:pic>
        <p:nvPicPr>
          <p:cNvPr descr="https://github.com/ManuelePasini/slides-markdown/blob/master/slides/images/dt/spatiotemp_dbms/nosql.png?raw=true" id="0" name="Picture 1"/>
          <p:cNvPicPr>
            <a:picLocks noGrp="1" noChangeAspect="1"/>
          </p:cNvPicPr>
          <p:nvPr/>
        </p:nvPicPr>
        <p:blipFill>
          <a:blip r:embed="rId3"/>
          <a:stretch>
            <a:fillRect/>
          </a:stretch>
        </p:blipFill>
        <p:spPr bwMode="auto">
          <a:xfrm>
            <a:off x="4648200" y="1765300"/>
            <a:ext cx="4038600" cy="17526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Taxonmy of No-SQL DBMS for spatio-temporal data</a:t>
            </a:r>
          </a:p>
        </p:txBody>
      </p:sp>
      <p:sp>
        <p:nvSpPr>
          <p:cNvPr id="4" name="Content Placeholder 3"/>
          <p:cNvSpPr>
            <a:spLocks noGrp="1"/>
          </p:cNvSpPr>
          <p:nvPr>
            <p:ph idx="2" sz="half"/>
          </p:nvPr>
        </p:nvSpPr>
        <p:spPr/>
        <p:txBody>
          <a:bodyPr/>
          <a:lstStyle/>
          <a:p>
            <a:pPr lvl="0"/>
            <a:r>
              <a:rPr/>
              <a:t>Currently, the spatial support of NoSQL databases lacks available spatial operations compared to spatial RDBMSs.</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RDBMS vs NoSQL for Spatial Data</a:t>
            </a:r>
          </a:p>
          <a:p>
            <a:pPr lvl="0" indent="0" marL="0">
              <a:buNone/>
            </a:pPr>
            <a:r>
              <a:rPr>
                <a:hlinkClick r:id="rId2"/>
              </a:rPr>
              <a:t>Performance Evaluation of MongoDB and PostgreSQL for Spatio-temporal Data, EDBT/ICDT Workshops 2019</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type="body"/>
          </p:nvPr>
        </p:nvSpPr>
        <p:spPr/>
        <p:txBody>
          <a:bodyPr/>
          <a:lstStyle/>
          <a:p>
            <a:pPr lvl="0" indent="0" marL="0">
              <a:spcBef>
                <a:spcPts val="3000"/>
              </a:spcBef>
              <a:buNone/>
            </a:pPr>
            <a:r>
              <a:rPr b="1"/>
              <a:t>Dataset Size</a:t>
            </a:r>
          </a:p>
          <a:p>
            <a:pPr lvl="0"/>
            <a:r>
              <a:rPr/>
              <a:t>11 GB, 43 288 vessels, 146.491.511 records</a:t>
            </a:r>
          </a:p>
          <a:p>
            <a:pPr lvl="0"/>
            <a:r>
              <a:rPr/>
              <a:t>MongoDB: 116 GB</a:t>
            </a:r>
          </a:p>
          <a:p>
            <a:pPr lvl="0"/>
            <a:r>
              <a:rPr/>
              <a:t>PostgreSQL: 32 GB</a:t>
            </a:r>
          </a:p>
        </p:txBody>
      </p:sp>
      <p:sp>
        <p:nvSpPr>
          <p:cNvPr id="5" name="Text Placeholder 4"/>
          <p:cNvSpPr>
            <a:spLocks noGrp="1"/>
          </p:cNvSpPr>
          <p:nvPr>
            <p:ph idx="3" sz="quarter" type="body"/>
          </p:nvPr>
        </p:nvSpPr>
        <p:spPr/>
        <p:txBody>
          <a:bodyPr/>
          <a:lstStyle/>
          <a:p>
            <a:pPr lvl="0" indent="0" marL="0">
              <a:spcBef>
                <a:spcPts val="3000"/>
              </a:spcBef>
              <a:buNone/>
            </a:pPr>
            <a:r>
              <a:rPr b="1"/>
              <a:t>Dataset Schema</a:t>
            </a:r>
          </a:p>
        </p:txBody>
      </p:sp>
      <p:pic>
        <p:nvPicPr>
          <p:cNvPr descr="https://github.com/ManuelePasini/slides-markdown/blob/master/slides/images/dt/spatiotemp_dbms/mongo_postgre_dataset_schema.png?raw=true" id="0" name="Picture 1"/>
          <p:cNvPicPr>
            <a:picLocks noGrp="1" noChangeAspect="1"/>
          </p:cNvPicPr>
          <p:nvPr/>
        </p:nvPicPr>
        <p:blipFill>
          <a:blip r:embed="rId2"/>
          <a:stretch>
            <a:fillRect/>
          </a:stretch>
        </p:blipFill>
        <p:spPr bwMode="auto">
          <a:xfrm>
            <a:off x="5511800" y="1625600"/>
            <a:ext cx="2273300" cy="29591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MongoDB stores data in GeoJson format, each record has many extra characters + unique auto created ObjectId. PostgreSQL ingests data as CSV, with adding the_geom column that contains the POINT geometries for latitude and longitude.</a:t>
            </a:r>
          </a:p>
          <a:p>
            <a:pPr lvl="0" indent="0" marL="0">
              <a:spcBef>
                <a:spcPts val="3000"/>
              </a:spcBef>
              <a:buNone/>
            </a:pPr>
            <a:r>
              <a:rPr b="1"/>
              <a:t>Results</a:t>
            </a:r>
          </a:p>
          <a:p>
            <a:pPr lvl="0"/>
            <a:r>
              <a:rPr/>
              <a:t>The results show that PostgreSQL with the PostGIS extension, outperforms MongoDB in all queries.</a:t>
            </a:r>
          </a:p>
          <a:p>
            <a:pPr lvl="0" indent="0" marL="0">
              <a:spcBef>
                <a:spcPts val="3000"/>
              </a:spcBef>
              <a:buNone/>
            </a:pPr>
            <a:r>
              <a:rPr b="1"/>
              <a:t>Big spatio-temporal data processing infrastructures</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marL="0">
              <a:spcBef>
                <a:spcPts val="3000"/>
              </a:spcBef>
              <a:buNone/>
            </a:pPr>
            <a:r>
              <a:rPr b="1"/>
              <a:t>Hadoop based</a:t>
            </a:r>
          </a:p>
        </p:txBody>
      </p:sp>
      <p:pic>
        <p:nvPicPr>
          <p:cNvPr descr="https://github.com/ManuelePasini/slides-markdown/blob/master/slides/images/dt/spatiotemp_dbms/hadoop.png?raw=true" id="0" name="Picture 1"/>
          <p:cNvPicPr>
            <a:picLocks noGrp="1" noChangeAspect="1"/>
          </p:cNvPicPr>
          <p:nvPr/>
        </p:nvPicPr>
        <p:blipFill>
          <a:blip r:embed="rId2"/>
          <a:stretch>
            <a:fillRect/>
          </a:stretch>
        </p:blipFill>
        <p:spPr bwMode="auto">
          <a:xfrm>
            <a:off x="457200" y="1778000"/>
            <a:ext cx="4038600" cy="17018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Taxonmy of Hadoop based systems for spatial data</a:t>
            </a:r>
          </a:p>
        </p:txBody>
      </p:sp>
      <p:sp>
        <p:nvSpPr>
          <p:cNvPr id="3" name="Content Placeholder 2"/>
          <p:cNvSpPr>
            <a:spLocks noGrp="1"/>
          </p:cNvSpPr>
          <p:nvPr>
            <p:ph idx="1" sz="half"/>
          </p:nvPr>
        </p:nvSpPr>
        <p:spPr/>
        <p:txBody>
          <a:bodyPr/>
          <a:lstStyle/>
          <a:p>
            <a:pPr lvl="0"/>
            <a:r>
              <a:rPr/>
              <a:t>Due to the lack of spatio-temporal data types, partitioning, and indexing techniques, Hadoop-GIS &amp; SpatialHadoop suffer querying spatio-temporal datasets</a:t>
            </a:r>
          </a:p>
          <a:p>
            <a:pPr lvl="0"/>
            <a:r>
              <a:rPr/>
              <a:t>ST-Hadoop was developed by considering attributes of discrete spatio-temporal point data, not trajectory data. So data might be wrong-sharded when indexed.</a:t>
            </a:r>
          </a:p>
          <a:p>
            <a:pPr lvl="0"/>
            <a:r>
              <a:rPr/>
              <a:t>Summit is an extension of ST-Hadoop to include data types, partitioning and indexing techniques, and operations, for processing trajectory data.</a:t>
            </a:r>
          </a:p>
          <a:p>
            <a:pPr lvl="0"/>
            <a:r>
              <a:rPr/>
              <a:t>Bakli et al. [27] have proposed HadoopTrajectory, which adds a diverse set of data types and operators into the core of Hadoop to store and process trajectory data.</a:t>
            </a:r>
          </a:p>
        </p:txBody>
      </p:sp>
      <p:sp>
        <p:nvSpPr>
          <p:cNvPr id="4" name="Content Placeholder 3"/>
          <p:cNvSpPr>
            <a:spLocks noGrp="1"/>
          </p:cNvSpPr>
          <p:nvPr>
            <p:ph idx="2" sz="half"/>
          </p:nvPr>
        </p:nvSpPr>
        <p:spPr/>
        <p:txBody>
          <a:bodyPr/>
          <a:lstStyle/>
          <a:p>
            <a:pPr lvl="0" indent="0" marL="0">
              <a:spcBef>
                <a:spcPts val="3000"/>
              </a:spcBef>
              <a:buNone/>
            </a:pPr>
            <a:r>
              <a:rPr b="1"/>
              <a:t>Spark-based</a:t>
            </a:r>
          </a:p>
        </p:txBody>
      </p:sp>
      <p:pic>
        <p:nvPicPr>
          <p:cNvPr descr="https://github.com/ManuelePasini/slides-markdown/blob/master/slides/images/dt/spatiotemp_dbms/spark.png?raw=true" id="0" name="Picture 1"/>
          <p:cNvPicPr>
            <a:picLocks noGrp="1" noChangeAspect="1"/>
          </p:cNvPicPr>
          <p:nvPr/>
        </p:nvPicPr>
        <p:blipFill>
          <a:blip r:embed="rId3"/>
          <a:stretch>
            <a:fillRect/>
          </a:stretch>
        </p:blipFill>
        <p:spPr bwMode="auto">
          <a:xfrm>
            <a:off x="4648200" y="1244600"/>
            <a:ext cx="4038600" cy="27940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Taxonmy of Spark based systems for spatial data</a:t>
            </a:r>
          </a:p>
        </p:txBody>
      </p:sp>
      <p:sp>
        <p:nvSpPr>
          <p:cNvPr id="4" name="Content Placeholder 3"/>
          <p:cNvSpPr>
            <a:spLocks noGrp="1"/>
          </p:cNvSpPr>
          <p:nvPr>
            <p:ph idx="2" sz="half"/>
          </p:nvPr>
        </p:nvSpPr>
        <p:spPr/>
        <p:txBody>
          <a:bodyPr/>
          <a:lstStyle/>
          <a:p>
            <a:pPr lvl="0"/>
            <a:r>
              <a:rPr/>
              <a:t>First five spatial data processing solutions are not fully compliant with the ISO standard and OGC specifications.</a:t>
            </a:r>
          </a:p>
          <a:p>
            <a:pPr lvl="0"/>
            <a:r>
              <a:rPr/>
              <a:t>STARK integrates spatio-temporal support to Spark RDDs</a:t>
            </a:r>
          </a:p>
          <a:p>
            <a:pPr lvl="0"/>
            <a:r>
              <a:rPr/>
              <a:t>DiStRDF is a distributed system for processing spatio-temporal RDF data; however, these last two focus on discrete data points and not trajectories.</a:t>
            </a:r>
          </a:p>
          <a:p>
            <a:pPr lvl="0"/>
            <a:r>
              <a:rPr/>
              <a:t>TrajSpark does not have any support for SQL-like queries.</a:t>
            </a:r>
          </a:p>
          <a:p>
            <a:pPr lvl="0"/>
            <a:r>
              <a:rPr/>
              <a:t>UITraMan has added an off-heap key-value store, Chronicle Map</a:t>
            </a:r>
          </a:p>
          <a:p>
            <a:pPr lvl="0"/>
            <a:r>
              <a:rPr/>
              <a:t>Among TrajSpark, DITA, and UITraMan, only TrajSpark alleviates the overhead of repartitioning the whole dataset when a new batch of dataset arrives. Thus, TrajSpark achieves near real-time trajectory processing capability. Besides, this newbatch of data is loaded as RDDs in Spark, which are immutable, and any updates on RDD create a new RDD, which is costly.</a:t>
            </a:r>
          </a:p>
          <a:p>
            <a:pPr lvl="0"/>
            <a:r>
              <a:rPr/>
              <a:t>Dragoon [93] is a hybrid system for processing both historical (offline) and streaming (online) trajectories. The offline module of Dragoon is similar to UITraMan, but Dragoon has utilized Chronicle Map in such a way that it works for both historical and streaming trajectories.</a:t>
            </a:r>
          </a:p>
          <a:p>
            <a:pPr lvl="0"/>
            <a:r>
              <a:rPr/>
              <a:t> All these systems are for processing vector spatial and spatio-temporal data. None of these systems has support for raster data except Apache Sedona. </a:t>
            </a:r>
          </a:p>
          <a:p>
            <a:pPr lvl="0"/>
            <a:r>
              <a:rPr/>
              <a:t>Beast supports both vector and raster data with multidimensional data types and partition and index structures.</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Big spatio-temporal data processing infrastructures</a:t>
            </a:r>
          </a:p>
          <a:p>
            <a:pPr lvl="0" indent="0" marL="0">
              <a:spcBef>
                <a:spcPts val="3000"/>
              </a:spcBef>
              <a:buNone/>
            </a:pPr>
            <a:r>
              <a:rPr b="1"/>
              <a:t>NoSQL based</a:t>
            </a:r>
          </a:p>
        </p:txBody>
      </p:sp>
      <p:pic>
        <p:nvPicPr>
          <p:cNvPr descr="https://github.com/ManuelePasini/slides-markdown/blob/master/slides/images/dt/spatiotemp_dbms/nosql_big.png?raw=true" id="0" name="Picture 1"/>
          <p:cNvPicPr>
            <a:picLocks noGrp="1" noChangeAspect="1"/>
          </p:cNvPicPr>
          <p:nvPr/>
        </p:nvPicPr>
        <p:blipFill>
          <a:blip r:embed="rId2"/>
          <a:stretch>
            <a:fillRect/>
          </a:stretch>
        </p:blipFill>
        <p:spPr bwMode="auto">
          <a:xfrm>
            <a:off x="1295400" y="1193800"/>
            <a:ext cx="65405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Taxonmy of NoSql based big systems for spatial data</a:t>
            </a:r>
          </a:p>
        </p:txBody>
      </p:sp>
      <p:sp>
        <p:nvSpPr>
          <p:cNvPr id="3" name="Content Placeholder 2"/>
          <p:cNvSpPr>
            <a:spLocks noGrp="1"/>
          </p:cNvSpPr>
          <p:nvPr>
            <p:ph idx="1"/>
          </p:nvPr>
        </p:nvSpPr>
        <p:spPr/>
        <p:txBody>
          <a:bodyPr/>
          <a:lstStyle/>
          <a:p>
            <a:pPr lvl="0"/>
            <a:r>
              <a:rPr/>
              <a:t>GeoMesa linearizes the keyspace by transforming multi-dimensional data (location, timestamp) into 1D keys using space-filling curves.</a:t>
            </a:r>
          </a:p>
          <a:p>
            <a:pPr lvl="0"/>
            <a:r>
              <a:rPr/>
              <a:t>JUST incorporates leverages HBase, GeoMesa, and Spark. Introduces two new indexing techniques, Z2T and XZ2T and efficient compression mechanism that improves the query performance significantly.</a:t>
            </a:r>
          </a:p>
          <a:p>
            <a:pPr lvl="0"/>
            <a:r>
              <a:rPr/>
              <a:t>TrajMesa, horizontal storage schema (H-Store) is proposed. Allowing to store an entire trajectory in one-row with compression.</a:t>
            </a:r>
          </a:p>
          <a:p>
            <a:pPr lvl="0" indent="0" marL="0">
              <a:spcBef>
                <a:spcPts val="3000"/>
              </a:spcBef>
              <a:buNone/>
            </a:pPr>
            <a:r>
              <a:rPr b="1"/>
              <a:t>Recent literature</a:t>
            </a:r>
          </a:p>
          <a:p>
            <a:pPr lvl="0"/>
            <a:r>
              <a:rPr/>
              <a:t>SpaceTimeDB (commercial, (?))</a:t>
            </a:r>
          </a:p>
          <a:p>
            <a:pPr lvl="0"/>
            <a:r>
              <a:rPr/>
              <a:t>Springbok, ICDE 2024</a:t>
            </a:r>
          </a:p>
          <a:p>
            <a:pPr lvl="0"/>
            <a:r>
              <a:rPr/>
              <a:t>CUPID, Future Generation Computer Systems 2024</a:t>
            </a:r>
          </a:p>
          <a:p>
            <a:pPr lvl="0"/>
            <a:r>
              <a:rPr/>
              <a:t>TMan, ICDE 2024</a:t>
            </a:r>
          </a:p>
          <a:p>
            <a:pPr lvl="0" indent="0" marL="0">
              <a:spcBef>
                <a:spcPts val="3000"/>
              </a:spcBef>
              <a:buNone/>
            </a:pPr>
            <a:r>
              <a:rPr b="1"/>
              <a:t>Other Research Trends</a:t>
            </a:r>
          </a:p>
          <a:p>
            <a:pPr lvl="0" indent="0" marL="0">
              <a:spcBef>
                <a:spcPts val="3000"/>
              </a:spcBef>
              <a:buNone/>
            </a:pPr>
            <a:r>
              <a:rPr b="1"/>
              <a:t>ML for query optimization</a:t>
            </a:r>
          </a:p>
          <a:p>
            <a:pPr lvl="0"/>
            <a:r>
              <a:rPr/>
              <a:t>Spatial Query Optimization With Learning, VLDB 2024</a:t>
            </a:r>
          </a:p>
          <a:p>
            <a:pPr lvl="0" indent="0" marL="0">
              <a:spcBef>
                <a:spcPts val="3000"/>
              </a:spcBef>
              <a:buNone/>
            </a:pPr>
            <a:r>
              <a:rPr b="1"/>
              <a:t>Indexing</a:t>
            </a:r>
          </a:p>
          <a:p>
            <a:pPr lvl="0"/>
            <a:r>
              <a:rPr/>
              <a:t>A Time-Identified R-Tree: A Workload-Controllable Dynamic Spatio-Temporal Index Scheme for Streaming Processing, International Journal of Geo-Information 2024</a:t>
            </a:r>
          </a:p>
          <a:p>
            <a:pPr lvl="0" indent="0" marL="0">
              <a:spcBef>
                <a:spcPts val="3000"/>
              </a:spcBef>
              <a:buNone/>
            </a:pPr>
            <a:r>
              <a:rPr b="1"/>
              <a:t>A case study for Digital Twins</a:t>
            </a:r>
          </a:p>
          <a:p>
            <a:pPr lvl="0"/>
            <a:r>
              <a:rPr/>
              <a:t>Graph + TimeSeries (Apache AGE + PostgreSQL + PostGIS + Timescale)</a:t>
            </a:r>
          </a:p>
          <a:p>
            <a:pPr lvl="0"/>
            <a:r>
              <a:rPr/>
              <a:t>MobilityDB (PostgreSQL + PostGIS + trajectory data support)</a:t>
            </a:r>
          </a:p>
          <a:p>
            <a:pPr lvl="0"/>
            <a:r>
              <a:rPr/>
              <a:t>Beast</a:t>
            </a:r>
          </a:p>
          <a:p>
            <a:pPr lvl="0"/>
            <a:r>
              <a:rPr/>
              <a:t>CUPID</a:t>
            </a:r>
          </a:p>
          <a:p>
            <a:pPr lvl="0"/>
            <a:r>
              <a:rPr/>
              <a:t>Springbok</a:t>
            </a:r>
          </a:p>
          <a:p>
            <a:pPr lvl="0" indent="0" marL="0">
              <a:spcBef>
                <a:spcPts val="3000"/>
              </a:spcBef>
              <a:buNone/>
            </a:pPr>
            <a:r>
              <a:rPr b="1"/>
              <a:t>Case study 0 - Apache Age + TimescaleDB + PostGIS</a:t>
            </a:r>
          </a:p>
          <a:p>
            <a:pPr lvl="0" indent="0" marL="0">
              <a:spcBef>
                <a:spcPts val="3000"/>
              </a:spcBef>
              <a:buNone/>
            </a:pPr>
            <a:r>
              <a:rPr b="1"/>
              <a:t>Emerged considerations</a:t>
            </a:r>
          </a:p>
          <a:p>
            <a:pPr lvl="0"/>
            <a:r>
              <a:rPr/>
              <a:t>Given a FIWARE document, what’s a Property and what’s an Edge? - It’s an edge if it links to an NGSI URN</a:t>
            </a:r>
          </a:p>
          <a:p>
            <a:pPr lvl="1"/>
            <a:r>
              <a:rPr/>
              <a:t>Should the graph enforce some kind of schema? E.g. metamodel - I beleve so but dunno</a:t>
            </a:r>
          </a:p>
          <a:p>
            <a:pPr lvl="1"/>
            <a:r>
              <a:rPr/>
              <a:t>If not, Do I have to check wether a FIWARE key-value pair links to a node?</a:t>
            </a:r>
          </a:p>
          <a:p>
            <a:pPr lvl="2"/>
            <a:r>
              <a:rPr/>
              <a:t>But then, I have to check all properties, understand if its an edge or a property, remove it from the entity if it’s an edge, check if the edge destination already exists and if it does not, create it and link it to the source node-</a:t>
            </a:r>
          </a:p>
          <a:p>
            <a:pPr lvl="1"/>
            <a:r>
              <a:rPr/>
              <a:t>What about device composition? e.g. moisture grid</a:t>
            </a:r>
          </a:p>
          <a:p>
            <a:pPr lvl="0"/>
            <a:r>
              <a:rPr/>
              <a:t>What about Ids? Apache AGE uses its own custom IDs that  cannot  be disabled</a:t>
            </a:r>
          </a:p>
          <a:p>
            <a:pPr lvl="0"/>
            <a:r>
              <a:rPr/>
              <a:t> What happens when a new measurements comes by?</a:t>
            </a:r>
          </a:p>
          <a:p>
            <a:pPr lvl="1"/>
            <a:r>
              <a:rPr/>
              <a:t>I have to check if such node exists, if not, it’s a new edge, if it is</a:t>
            </a:r>
          </a:p>
          <a:p>
            <a:pPr lvl="0"/>
            <a:r>
              <a:rPr/>
              <a:t>An entity comes in: there’s already a node with such id; is it an update? Is it a measurement?</a:t>
            </a:r>
          </a:p>
          <a:p>
            <a:pPr lvl="0" indent="0" marL="0">
              <a:spcBef>
                <a:spcPts val="3000"/>
              </a:spcBef>
              <a:buNone/>
            </a:pPr>
            <a:r>
              <a:rPr b="1"/>
              <a:t>Modellazioni Measurement</a:t>
            </a:r>
          </a:p>
          <a:p>
            <a:pPr lvl="0"/>
            <a:r>
              <a:rPr/>
              <a:t>AgriRobot non è un device, come capisco se qualcosa ha dei measurement da storicizzare?</a:t>
            </a:r>
          </a:p>
          <a:p>
            <a:pPr lvl="0"/>
            <a:r>
              <a:rPr/>
              <a:t>Agri robot non storicizza le controlled property, come faccio a capire cosa devo storicizzare?</a:t>
            </a:r>
          </a:p>
          <a:p>
            <a:pPr lvl="0" indent="0" marL="0">
              <a:spcBef>
                <a:spcPts val="3000"/>
              </a:spcBef>
              <a:buNone/>
            </a:pPr>
            <a:r>
              <a:rPr b="1"/>
              <a:t>Problemi sui dati</a:t>
            </a:r>
          </a:p>
          <a:p>
            <a:pPr lvl="0"/>
            <a:r>
              <a:rPr/>
              <a:t>I dati dei pinotech hanno il dateObserved sbagliato (“Z” alla fine della data)</a:t>
            </a:r>
          </a:p>
          <a:p>
            <a:pPr lvl="0"/>
            <a:r>
              <a:rPr/>
              <a:t>Per creare un arco, devo prima avere entrambi i nodi altrimenti non funzia</a:t>
            </a:r>
          </a:p>
          <a:p>
            <a:pPr lvl="0" indent="0" marL="0">
              <a:spcBef>
                <a:spcPts val="3000"/>
              </a:spcBef>
              <a:buNone/>
            </a:pPr>
            <a:r>
              <a:rPr b="1"/>
              <a:t>Age Middleware</a:t>
            </a:r>
          </a:p>
          <a:p>
            <a:pPr lvl="0"/>
            <a:r>
              <a:rPr/>
              <a:t>Builds a connection to a Apache Age + PostGIS + Timescale DBMSs.</a:t>
            </a:r>
          </a:p>
          <a:p>
            <a:pPr lvl="0"/>
            <a:r>
              <a:rPr/>
              <a:t>Processes JSON entities following the NGSI schema.</a:t>
            </a:r>
          </a:p>
          <a:p>
            <a:pPr lvl="0"/>
            <a:r>
              <a:rPr/>
              <a:t>Graph holds the last state of entities (</a:t>
            </a:r>
            <a:r>
              <a:rPr b="1"/>
              <a:t>debatable</a:t>
            </a:r>
            <a:r>
              <a:rPr/>
              <a:t>)</a:t>
            </a:r>
          </a:p>
          <a:p>
            <a:pPr lvl="0" indent="0" marL="0">
              <a:spcBef>
                <a:spcPts val="3000"/>
              </a:spcBef>
              <a:buNone/>
            </a:pPr>
            <a:r>
              <a:rPr b="1"/>
              <a:t>Timescale Table</a:t>
            </a:r>
          </a:p>
          <a:p>
            <a:pPr lvl="0"/>
            <a:r>
              <a:rPr/>
              <a:t>Single TimeSeries Table</a:t>
            </a:r>
          </a:p>
          <a:p>
            <a:pPr lvl="1"/>
            <a:r>
              <a:rPr/>
              <a:t>Measurement = Hypertable(timestamp, device_id, controlledProperty, value, location, raw_value)</a:t>
            </a:r>
          </a:p>
          <a:p>
            <a:pPr lvl="1"/>
            <a:r>
              <a:rPr/>
              <a:t>PrimaryKey: (timestamp, device_id, controlledProperty)</a:t>
            </a:r>
          </a:p>
          <a:p>
            <a:pPr lvl="0"/>
            <a:r>
              <a:rPr/>
              <a:t>R-Tree index on location</a:t>
            </a:r>
          </a:p>
          <a:p>
            <a:pPr lvl="0" indent="0" marL="0">
              <a:spcBef>
                <a:spcPts val="3000"/>
              </a:spcBef>
              <a:buNone/>
            </a:pPr>
            <a:r>
              <a:rPr b="1"/>
              <a:t>Age Middleware - Mapping</a:t>
            </a:r>
          </a:p>
        </p:txBody>
      </p:sp>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apache_age/fiwareEntity.png?raw=true" id="0" name="Picture 1"/>
          <p:cNvPicPr>
            <a:picLocks noGrp="1" noChangeAspect="1"/>
          </p:cNvPicPr>
          <p:nvPr/>
        </p:nvPicPr>
        <p:blipFill>
          <a:blip r:embed="rId2"/>
          <a:stretch>
            <a:fillRect/>
          </a:stretch>
        </p:blipFill>
        <p:spPr bwMode="auto">
          <a:xfrm>
            <a:off x="673100" y="1193800"/>
            <a:ext cx="3606800" cy="28829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Fiware entity example</a:t>
            </a:r>
          </a:p>
        </p:txBody>
      </p:sp>
      <p:sp>
        <p:nvSpPr>
          <p:cNvPr id="4" name="Content Placeholder 3"/>
          <p:cNvSpPr>
            <a:spLocks noGrp="1"/>
          </p:cNvSpPr>
          <p:nvPr>
            <p:ph idx="2" sz="half"/>
          </p:nvPr>
        </p:nvSpPr>
        <p:spPr/>
        <p:txBody>
          <a:bodyPr/>
          <a:lstStyle/>
          <a:p>
            <a:pPr lvl="0" indent="0" marL="0">
              <a:spcBef>
                <a:spcPts val="3000"/>
              </a:spcBef>
              <a:buNone/>
            </a:pPr>
            <a:r>
              <a:rPr b="1"/>
              <a:t>Entity required schema</a:t>
            </a:r>
          </a:p>
          <a:p>
            <a:pPr lvl="0"/>
            <a:r>
              <a:rPr/>
              <a:t>id: NGSI standard (urn-ngsi-[…]); define the existence of an entity in the graph</a:t>
            </a:r>
          </a:p>
          <a:p>
            <a:pPr lvl="0"/>
            <a:r>
              <a:rPr/>
              <a:t>type: defines the label of the node/edge in the graph</a:t>
            </a:r>
          </a:p>
          <a:p>
            <a:pPr lvl="0" indent="0" marL="0">
              <a:spcBef>
                <a:spcPts val="3000"/>
              </a:spcBef>
              <a:buNone/>
            </a:pPr>
            <a:r>
              <a:rPr b="1"/>
              <a:t>Entity optional schema</a:t>
            </a:r>
          </a:p>
          <a:p>
            <a:pPr lvl="0"/>
            <a:r>
              <a:rPr/>
              <a:t>hasDevice: defines device composition. Each value of this key is a json representing an entity.</a:t>
            </a:r>
          </a:p>
        </p:txBody>
      </p:sp>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Building the graph</a:t>
            </a:r>
          </a:p>
          <a:p>
            <a:pPr lvl="0"/>
            <a:r>
              <a:rPr/>
              <a:t>Each distinct entity (unique “id”) gets mapped into the graph as a node.</a:t>
            </a:r>
          </a:p>
          <a:p>
            <a:pPr lvl="0"/>
            <a:r>
              <a:rPr/>
              <a:t>Each JSON key that has an NGSI ID as a value becomes an edge with the key as the edge label.</a:t>
            </a:r>
          </a:p>
          <a:p>
            <a:pPr lvl="0"/>
            <a:r>
              <a:rPr/>
              <a:t>If an entity with the given “id” exists, update it in the graph</a:t>
            </a:r>
          </a:p>
          <a:p>
            <a:pPr lvl="0" indent="0" marL="0">
              <a:spcBef>
                <a:spcPts val="3000"/>
              </a:spcBef>
              <a:buNone/>
            </a:pPr>
            <a:r>
              <a:rPr b="1"/>
              <a:t>Parsing into Time-Series</a:t>
            </a:r>
          </a:p>
          <a:p>
            <a:pPr lvl="0"/>
            <a:r>
              <a:rPr/>
              <a:t>One mapping for each entity “type”: function that extracts a Measurement schema from a JSON entity</a:t>
            </a:r>
          </a:p>
          <a:p>
            <a:pPr lvl="0" indent="0" marL="0">
              <a:spcBef>
                <a:spcPts val="3000"/>
              </a:spcBef>
              <a:buNone/>
            </a:pPr>
            <a:r>
              <a:rPr b="1"/>
              <a:t>Environment setup</a:t>
            </a:r>
          </a:p>
          <a:p>
            <a:pPr lvl="0" indent="0" marL="0">
              <a:buNone/>
            </a:pPr>
            <a:r>
              <a:rPr/>
              <a:t>CREATE EXTENSION IF NOT EXISTS age; CREATE EXTENSION IF NOT EXISTS postgis; LOAD ‘age’; SET search_path = ag_catalog, “$user”, public;</a:t>
            </a:r>
          </a:p>
          <a:p>
            <a:pPr lvl="0" indent="0" marL="0">
              <a:buNone/>
            </a:pPr>
            <a:r>
              <a:rPr/>
              <a:t>SELECT create_graph(‘agri_graph’);</a:t>
            </a:r>
          </a:p>
          <a:p>
            <a:pPr lvl="0" indent="0" marL="0">
              <a:buNone/>
            </a:pPr>
            <a:r>
              <a:rPr/>
              <a:t>CREATE TABLE measurements( timestamp timestamp, device_id text, controlled_property text, location geometry, value float, raw_value text ) SELECT create_hypertable(‘measurements’, ‘timestamp’);</a:t>
            </a:r>
          </a:p>
          <a:p>
            <a:pPr lvl="0" indent="0" marL="0">
              <a:buNone/>
            </a:pPr>
            <a:r>
              <a:rPr/>
              <a:t>ALTER TABLE measurement ADD PRIMARY KEY(timestamp, device_id, controlled_property)</a:t>
            </a:r>
          </a:p>
          <a:p>
            <a:pPr lvl="0" indent="0" marL="0">
              <a:buNone/>
            </a:pPr>
            <a:r>
              <a:rPr/>
              <a:t>CREATE INDEX location_index ON measurements USING GIST (location);</a:t>
            </a:r>
          </a:p>
          <a:p>
            <a:pPr lvl="0" indent="0" marL="0">
              <a:spcBef>
                <a:spcPts val="3000"/>
              </a:spcBef>
              <a:buNone/>
            </a:pPr>
            <a:r>
              <a:rPr b="1"/>
              <a:t>Schema</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Distinct types:</a:t>
            </a:r>
          </a:p>
          <a:p>
            <a:pPr lvl="1"/>
            <a:r>
              <a:rPr/>
              <a:t>AgriFarm</a:t>
            </a:r>
          </a:p>
          <a:p>
            <a:pPr lvl="1"/>
            <a:r>
              <a:rPr/>
              <a:t>AgriParcel</a:t>
            </a:r>
          </a:p>
          <a:p>
            <a:pPr lvl="1"/>
            <a:r>
              <a:rPr/>
              <a:t>AgriTree</a:t>
            </a:r>
          </a:p>
          <a:p>
            <a:pPr lvl="1"/>
            <a:r>
              <a:rPr/>
              <a:t>Device</a:t>
            </a:r>
          </a:p>
          <a:p>
            <a:pPr lvl="1"/>
            <a:r>
              <a:rPr/>
              <a:t>AgriRobot</a:t>
            </a:r>
          </a:p>
          <a:p>
            <a:pPr lvl="1"/>
            <a:r>
              <a:rPr/>
              <a:t>DeviceModel</a:t>
            </a:r>
          </a:p>
          <a:p>
            <a:pPr lvl="1"/>
            <a:r>
              <a:rPr/>
              <a:t>Province</a:t>
            </a:r>
          </a:p>
          <a:p>
            <a:pPr lvl="1"/>
            <a:r>
              <a:rPr/>
              <a:t>Region</a:t>
            </a:r>
          </a:p>
          <a:p>
            <a:pPr lvl="1"/>
            <a:r>
              <a:rPr/>
              <a:t>Task</a:t>
            </a:r>
          </a:p>
          <a:p>
            <a:pPr lvl="1"/>
            <a:r>
              <a:rPr/>
              <a:t>Camera</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Problematiche</a:t>
            </a:r>
          </a:p>
          <a:p>
            <a:pPr lvl="0" indent="0" marL="0">
              <a:buNone/>
            </a:pPr>
            <a:r>
              <a:rPr/>
              <a:t>Tre cause delle problematiche: - Modellazione concettuale (e.g. no tipo di device in measurements) - Architetturale (Apache Age) - Ottimizzazione query (e.g. no tabella location ausiliaria)</a:t>
            </a:r>
          </a:p>
          <a:p>
            <a:pPr lvl="0" indent="0" marL="0">
              <a:spcBef>
                <a:spcPts val="3000"/>
              </a:spcBef>
              <a:buNone/>
            </a:pPr>
            <a:r>
              <a:rPr b="1"/>
              <a:t>Espressività</a:t>
            </a:r>
          </a:p>
          <a:p>
            <a:pPr lvl="0"/>
            <a:r>
              <a:rPr/>
              <a:t>Mancanza di un’interfaccia uniforme sul modello, devi interfacciarti e integrare due tipologie di modelli dati diversi</a:t>
            </a:r>
          </a:p>
          <a:p>
            <a:pPr lvl="0"/>
            <a:r>
              <a:rPr/>
              <a:t>No storicizzazione di ciò che non è measurement</a:t>
            </a:r>
          </a:p>
          <a:p>
            <a:pPr lvl="0" indent="0" marL="0">
              <a:spcBef>
                <a:spcPts val="3000"/>
              </a:spcBef>
              <a:buNone/>
            </a:pPr>
            <a:r>
              <a:rPr b="1"/>
              <a:t>Modellazione</a:t>
            </a:r>
          </a:p>
          <a:p>
            <a:pPr lvl="0"/>
            <a:r>
              <a:rPr/>
              <a:t>Se parti dal grafo arrivi ad un punto in cui joini sul relazionale, va fatta attenzione alla query su grafo in quanto è molto facile ritorni un insieme di valori ridondanti che fanno esplodere il tempo computazionale</a:t>
            </a:r>
          </a:p>
          <a:p>
            <a:pPr lvl="0"/>
            <a:r>
              <a:rPr/>
              <a:t>Cosa succede sul grafo se il nodo esiste già? Lo aggiorno, ma in che modo? Sovrascrivo il vecchio? Aggiungo le diff? E le diff in negativo vanno tolte? Cosa succede ai suoi archi? Se nella nuova versione non vedo un arco?</a:t>
            </a:r>
          </a:p>
          <a:p>
            <a:pPr lvl="0" indent="0" marL="0">
              <a:spcBef>
                <a:spcPts val="3000"/>
              </a:spcBef>
              <a:buNone/>
            </a:pPr>
            <a:r>
              <a:rPr b="1"/>
              <a:t>Random considerations (constantly updated)</a:t>
            </a:r>
          </a:p>
          <a:p>
            <a:pPr lvl="0" indent="0" marL="0">
              <a:spcBef>
                <a:spcPts val="3000"/>
              </a:spcBef>
              <a:buNone/>
            </a:pPr>
            <a:r>
              <a:rPr b="1">
                <a:hlinkClick r:id="rId2"/>
              </a:rPr>
              <a:t>TimescaleDB</a:t>
            </a:r>
          </a:p>
          <a:p>
            <a:pPr lvl="0"/>
            <a:r>
              <a:rPr/>
              <a:t>Build upon a PostgreSQL instance.</a:t>
            </a:r>
          </a:p>
          <a:p>
            <a:pPr lvl="0"/>
            <a:r>
              <a:rPr/>
              <a:t>Based on hypertables:</a:t>
            </a:r>
          </a:p>
          <a:p>
            <a:pPr lvl="1"/>
            <a:r>
              <a:rPr/>
              <a:t>Logical table</a:t>
            </a:r>
          </a:p>
          <a:p>
            <a:pPr lvl="1"/>
            <a:r>
              <a:rPr/>
              <a:t>Organizes the data in chunks (of a predefined time range) based on some time/bigint column of the table (B-Tree).</a:t>
            </a:r>
          </a:p>
          <a:p>
            <a:pPr lvl="1"/>
            <a:r>
              <a:rPr/>
              <a:t>Each chunk gets mapped into a table.</a:t>
            </a:r>
          </a:p>
          <a:p>
            <a:pPr lvl="1"/>
            <a:r>
              <a:rPr/>
              <a:t>Other columns can be added in partitioning columns</a:t>
            </a:r>
          </a:p>
          <a:p>
            <a:pPr lvl="1"/>
            <a:r>
              <a:rPr/>
              <a:t>Support for distributed hypertables</a:t>
            </a:r>
          </a:p>
          <a:p>
            <a:pPr lvl="1"/>
            <a:r>
              <a:rPr/>
              <a:t>Supports a large set of PostgreSQL extensions (e.g. PostGIS, PostGIS_Raster)</a:t>
            </a:r>
          </a:p>
        </p:txBody>
      </p:sp>
      <p:pic>
        <p:nvPicPr>
          <p:cNvPr descr="https://github.com/ManuelePasini/slides-markdown/blob/master/slides/images/dt/timescale/chunks.png?raw=true" id="0" name="Picture 1"/>
          <p:cNvPicPr>
            <a:picLocks noGrp="1" noChangeAspect="1"/>
          </p:cNvPicPr>
          <p:nvPr/>
        </p:nvPicPr>
        <p:blipFill>
          <a:blip r:embed="rId3"/>
          <a:stretch>
            <a:fillRect/>
          </a:stretch>
        </p:blipFill>
        <p:spPr bwMode="auto">
          <a:xfrm>
            <a:off x="2006600" y="1193800"/>
            <a:ext cx="51308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Table organization in chunks</a:t>
            </a:r>
          </a:p>
        </p:txBody>
      </p:sp>
      <p:sp>
        <p:nvSpPr>
          <p:cNvPr id="3" name="Content Placeholder 2"/>
          <p:cNvSpPr>
            <a:spLocks noGrp="1"/>
          </p:cNvSpPr>
          <p:nvPr>
            <p:ph idx="1"/>
          </p:nvPr>
        </p:nvSpPr>
        <p:spPr/>
        <p:txBody>
          <a:bodyPr/>
          <a:lstStyle/>
          <a:p>
            <a:pPr lvl="0" indent="0" marL="0">
              <a:spcBef>
                <a:spcPts val="3000"/>
              </a:spcBef>
              <a:buNone/>
            </a:pPr>
            <a:r>
              <a:rPr b="1"/>
              <a:t>TimescaleDB - Query language</a:t>
            </a:r>
          </a:p>
        </p:txBody>
      </p:sp>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Uses standard SQL with a more operators/functions:</a:t>
            </a:r>
          </a:p>
          <a:p>
            <a:pPr lvl="1"/>
            <a:r>
              <a:rPr/>
              <a:t>time_bucket(‘1 hour’, column_name): same as date_trunc in PostgreSQL but with custom granularity</a:t>
            </a:r>
          </a:p>
          <a:p>
            <a:pPr lvl="1"/>
            <a:r>
              <a:rPr/>
              <a:t>…</a:t>
            </a:r>
          </a:p>
          <a:p>
            <a:pPr lvl="1"/>
            <a:r>
              <a:rPr>
                <a:hlinkClick r:id="rId2"/>
              </a:rPr>
              <a:t>Hyperfunctions</a:t>
            </a:r>
            <a:r>
              <a:rPr/>
              <a:t>:</a:t>
            </a:r>
          </a:p>
          <a:p>
            <a:pPr lvl="2"/>
            <a:r>
              <a:rPr/>
              <a:t>Time-weighted averages;</a:t>
            </a:r>
          </a:p>
          <a:p>
            <a:pPr lvl="2"/>
            <a:r>
              <a:rPr/>
              <a:t>Percentile approximation;</a:t>
            </a:r>
          </a:p>
        </p:txBody>
      </p:sp>
      <p:pic>
        <p:nvPicPr>
          <p:cNvPr descr="https://github.com/ManuelePasini/slides-markdown/blob/master/slides/images/dt/timescale/hyperfunctions.png?raw=true" id="0" name="Picture 1"/>
          <p:cNvPicPr>
            <a:picLocks noGrp="1" noChangeAspect="1"/>
          </p:cNvPicPr>
          <p:nvPr/>
        </p:nvPicPr>
        <p:blipFill>
          <a:blip r:embed="rId3"/>
          <a:stretch>
            <a:fillRect/>
          </a:stretch>
        </p:blipFill>
        <p:spPr bwMode="auto">
          <a:xfrm>
            <a:off x="6121400" y="1193800"/>
            <a:ext cx="1092200" cy="28829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Hyperfunctions list</a:t>
            </a:r>
          </a:p>
        </p:txBody>
      </p:sp>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TimescaleDB - Further functionalities</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Hybrid row-column oriented data model: define a retention period where data older will be stored as column-oriented data.</a:t>
            </a:r>
          </a:p>
          <a:p>
            <a:pPr lvl="1"/>
            <a:r>
              <a:rPr/>
              <a:t>Column-Oriented data can still be performed DML/DDL operations upon.</a:t>
            </a:r>
          </a:p>
        </p:txBody>
      </p:sp>
      <p:pic>
        <p:nvPicPr>
          <p:cNvPr descr="https://github.com/ManuelePasini/slides-markdown/blob/master/slides/images/dt/timescale/hybrid_model.png?raw=true" id="0" name="Picture 1"/>
          <p:cNvPicPr>
            <a:picLocks noGrp="1" noChangeAspect="1"/>
          </p:cNvPicPr>
          <p:nvPr/>
        </p:nvPicPr>
        <p:blipFill>
          <a:blip r:embed="rId2"/>
          <a:stretch>
            <a:fillRect/>
          </a:stretch>
        </p:blipFill>
        <p:spPr bwMode="auto">
          <a:xfrm>
            <a:off x="457200" y="1409700"/>
            <a:ext cx="4038600" cy="24511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Timescale hybrid model</a:t>
            </a:r>
          </a:p>
        </p:txBody>
      </p:sp>
      <p:sp>
        <p:nvSpPr>
          <p:cNvPr id="4" name="Content Placeholder 3"/>
          <p:cNvSpPr>
            <a:spLocks noGrp="1"/>
          </p:cNvSpPr>
          <p:nvPr>
            <p:ph idx="2" sz="half"/>
          </p:nvPr>
        </p:nvSpPr>
        <p:spPr/>
        <p:txBody>
          <a:bodyPr/>
          <a:lstStyle/>
          <a:p>
            <a:pPr lvl="0" indent="0" marL="0">
              <a:spcBef>
                <a:spcPts val="3000"/>
              </a:spcBef>
              <a:buNone/>
            </a:pPr>
            <a:r>
              <a:rPr b="1"/>
              <a:t>TimescaleDB - Hybrid model optimizations</a:t>
            </a:r>
          </a:p>
          <a:p>
            <a:pPr lvl="0"/>
            <a:r>
              <a:rPr/>
              <a:t>segmentby: partion data inside chunk on [column1, …]</a:t>
            </a:r>
          </a:p>
        </p:txBody>
      </p:sp>
      <p:pic>
        <p:nvPicPr>
          <p:cNvPr descr="https://github.com/ManuelePasini/slides-markdown/blob/master/slides/images/dt/timescale/segmentby.png?raw=true" id="0" name="Picture 1"/>
          <p:cNvPicPr>
            <a:picLocks noGrp="1" noChangeAspect="1"/>
          </p:cNvPicPr>
          <p:nvPr/>
        </p:nvPicPr>
        <p:blipFill>
          <a:blip r:embed="rId3"/>
          <a:stretch>
            <a:fillRect/>
          </a:stretch>
        </p:blipFill>
        <p:spPr bwMode="auto">
          <a:xfrm>
            <a:off x="4648200" y="2311400"/>
            <a:ext cx="4038600" cy="6350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Segmentby example - partition by device id</a:t>
            </a:r>
          </a:p>
        </p:txBody>
      </p:sp>
      <p:sp>
        <p:nvSpPr>
          <p:cNvPr id="4" name="Content Placeholder 3"/>
          <p:cNvSpPr>
            <a:spLocks noGrp="1"/>
          </p:cNvSpPr>
          <p:nvPr>
            <p:ph idx="2" sz="half"/>
          </p:nvPr>
        </p:nvSpPr>
        <p:spPr/>
        <p:txBody>
          <a:bodyPr/>
          <a:lstStyle/>
          <a:p>
            <a:pPr lvl="0"/>
            <a:r>
              <a:rPr/>
              <a:t>orderby: orders data within a chunk based on time and stores metadata w.r.t min/max values in the chunk (similar to Databricks data-skipping)</a:t>
            </a:r>
          </a:p>
          <a:p>
            <a:pPr lvl="0" indent="0" marL="0">
              <a:buNone/>
            </a:pPr>
            <a:r>
              <a:rPr/>
              <a:t>Together: data is first grouped by the segmentby column, then ordered based on the orderby parameter, and finally divided into smaller, timestamp-ordered “mini-batches,” each containing up to 1,000 rows.</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TimescaleDB - Further functionalities</a:t>
            </a:r>
          </a:p>
          <a:p>
            <a:pPr lvl="0" indent="0" marL="0">
              <a:spcBef>
                <a:spcPts val="3000"/>
              </a:spcBef>
              <a:buNone/>
            </a:pPr>
            <a:r>
              <a:rPr b="1"/>
              <a:t>Continuous aggregates</a:t>
            </a:r>
          </a:p>
          <a:p>
            <a:pPr lvl="0"/>
            <a:r>
              <a:rPr/>
              <a:t>Like a continuous materialized view</a:t>
            </a:r>
          </a:p>
          <a:p>
            <a:pPr lvl="0"/>
            <a:r>
              <a:rPr/>
              <a:t>Automatically (in background) maintain the results from the query.</a:t>
            </a:r>
          </a:p>
          <a:p>
            <a:pPr lvl="0"/>
            <a:r>
              <a:rPr/>
              <a:t>Refreshed automatically in the background as new data is added, or old data is modified.</a:t>
            </a:r>
          </a:p>
          <a:p>
            <a:pPr lvl="0" indent="0" marL="0">
              <a:spcBef>
                <a:spcPts val="3000"/>
              </a:spcBef>
              <a:buNone/>
            </a:pPr>
            <a:r>
              <a:rPr b="1"/>
              <a:t>Tiered storage</a:t>
            </a:r>
          </a:p>
          <a:p>
            <a:pPr lvl="0" indent="0" marL="0">
              <a:buNone/>
            </a:pPr>
            <a:r>
              <a:rPr/>
              <a:t>Move least-accessed data into a different tablespace, in order to reduce the volume of data in highly-accessed data</a:t>
            </a:r>
          </a:p>
        </p:txBody>
      </p:sp>
      <p:pic>
        <p:nvPicPr>
          <p:cNvPr descr="https://github.com/ManuelePasini/slides-markdown/blob/master/slides/images/dt/timescale/tiered_storage.png?raw=true" id="0" name="Picture 1"/>
          <p:cNvPicPr>
            <a:picLocks noGrp="1" noChangeAspect="1"/>
          </p:cNvPicPr>
          <p:nvPr/>
        </p:nvPicPr>
        <p:blipFill>
          <a:blip r:embed="rId2"/>
          <a:stretch>
            <a:fillRect/>
          </a:stretch>
        </p:blipFill>
        <p:spPr bwMode="auto">
          <a:xfrm>
            <a:off x="1993900" y="1193800"/>
            <a:ext cx="51435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Tiered architecture example</a:t>
            </a:r>
          </a:p>
        </p:txBody>
      </p:sp>
      <p:sp>
        <p:nvSpPr>
          <p:cNvPr id="3" name="Content Placeholder 2"/>
          <p:cNvSpPr>
            <a:spLocks noGrp="1"/>
          </p:cNvSpPr>
          <p:nvPr>
            <p:ph idx="1"/>
          </p:nvPr>
        </p:nvSpPr>
        <p:spPr/>
        <p:txBody>
          <a:bodyPr/>
          <a:lstStyle/>
          <a:p>
            <a:pPr lvl="0" indent="0" marL="0">
              <a:spcBef>
                <a:spcPts val="3000"/>
              </a:spcBef>
              <a:buNone/>
            </a:pPr>
            <a:r>
              <a:rPr b="1"/>
              <a:t>Time Series DBMSs - InfluxDB</a:t>
            </a:r>
          </a:p>
          <a:p>
            <a:pPr lvl="0"/>
            <a:r>
              <a:rPr/>
              <a:t>Not based upon the relational model (organizes data in tags and fields)</a:t>
            </a:r>
          </a:p>
          <a:p>
            <a:pPr lvl="0"/>
            <a:r>
              <a:rPr/>
              <a:t>Not really CRUD db: more like a CR-ud, prioritizing the creating and reading data over update and destroy</a:t>
            </a:r>
          </a:p>
          <a:p>
            <a:pPr lvl="0"/>
            <a:r>
              <a:rPr/>
              <a:t>Leverages an Log-Structured Merge Tree like data structure.</a:t>
            </a:r>
          </a:p>
          <a:p>
            <a:pPr lvl="0" indent="0" marL="0">
              <a:spcBef>
                <a:spcPts val="3000"/>
              </a:spcBef>
              <a:buNone/>
            </a:pPr>
            <a:r>
              <a:rPr b="1"/>
              <a:t>Log-Structured Merge Tree (LSM Tree)</a:t>
            </a:r>
          </a:p>
          <a:p>
            <a:pPr lvl="0"/>
            <a:r>
              <a:rPr/>
              <a:t>Two storage areas: in memory and on disk.</a:t>
            </a:r>
          </a:p>
          <a:p>
            <a:pPr lvl="0"/>
            <a:r>
              <a:rPr/>
              <a:t>Data is first written to an in-memory structure (MemTable, usually an AVL tree), then moved to disk in batches in form of immutable SSTables (Sorted String Table).</a:t>
            </a:r>
          </a:p>
          <a:p>
            <a:pPr lvl="0"/>
            <a:r>
              <a:rPr/>
              <a:t>Each SSTable gets a correspective sparse-index file (usually kept in-memory) that describes the keys and the offset in the table they can be found.</a:t>
            </a:r>
          </a:p>
          <a:p>
            <a:pPr lvl="0"/>
            <a:r>
              <a:rPr/>
              <a:t>Whenever a given level is full, data is compressed and reorganized into the following level</a:t>
            </a:r>
          </a:p>
          <a:p>
            <a:pPr lvl="0"/>
            <a:r>
              <a:rPr/>
              <a:t>Out-of-Place Updates and Deletes: updates and deletes are handled as new inserts, and are applied lazily.</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lsm_tree/lsm_tree.png?raw=true" id="0" name="Picture 1"/>
          <p:cNvPicPr>
            <a:picLocks noGrp="1" noChangeAspect="1"/>
          </p:cNvPicPr>
          <p:nvPr/>
        </p:nvPicPr>
        <p:blipFill>
          <a:blip r:embed="rId2"/>
          <a:stretch>
            <a:fillRect/>
          </a:stretch>
        </p:blipFill>
        <p:spPr bwMode="auto">
          <a:xfrm>
            <a:off x="457200" y="1447800"/>
            <a:ext cx="4038600" cy="23876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Writing data in a LSM tree</a:t>
            </a:r>
          </a:p>
        </p:txBody>
      </p:sp>
      <p:sp>
        <p:nvSpPr>
          <p:cNvPr id="4" name="Content Placeholder 3"/>
          <p:cNvSpPr>
            <a:spLocks noGrp="1"/>
          </p:cNvSpPr>
          <p:nvPr>
            <p:ph idx="2" sz="half"/>
          </p:nvPr>
        </p:nvSpPr>
        <p:spPr/>
        <p:txBody>
          <a:bodyPr/>
          <a:lstStyle/>
          <a:p>
            <a:pPr lvl="0"/>
            <a:r>
              <a:rPr/>
              <a:t>MemTable: in-memory temporary sorting area. As it fills up, its contents are flushed to disk in a batch of sorted data structures called Sorted String Tables (SSTables).</a:t>
            </a:r>
          </a:p>
          <a:p>
            <a:pPr lvl="0"/>
            <a:r>
              <a:rPr/>
              <a:t>Sorted String Tables (SSTables): They store key-value data in sorted order (by key), enabling efficient queries and range scans. Each SSTable represents a snapshot of data at a specific point in time.</a:t>
            </a:r>
          </a:p>
          <a:p>
            <a:pPr lvl="0"/>
            <a:r>
              <a:rPr/>
              <a:t>Levels: SSTables are organized into levels. Lower levels contain more recent data, while higher levels store compacted data.</a:t>
            </a:r>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LSM Tree - Merging and Compaction</a:t>
            </a:r>
          </a:p>
        </p:txBody>
      </p:sp>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Two main policies, both organize disk components into logical levels (or tiers):</a:t>
            </a:r>
          </a:p>
          <a:p>
            <a:pPr lvl="1"/>
            <a:r>
              <a:rPr/>
              <a:t>Tiering merge: maintains up to T components per level:</a:t>
            </a:r>
          </a:p>
          <a:p>
            <a:pPr lvl="2"/>
            <a:r>
              <a:rPr/>
              <a:t>When level L is full, its T components are merged into a new component at level L + 1;</a:t>
            </a:r>
          </a:p>
          <a:p>
            <a:pPr lvl="2"/>
            <a:r>
              <a:rPr/>
              <a:t>Better write performance;</a:t>
            </a:r>
          </a:p>
          <a:p>
            <a:pPr lvl="1"/>
            <a:r>
              <a:rPr/>
              <a:t>Leveling merge: fixed size level, each level only maintains one sorted component, components are constantly merged to avoid key overlaps between components:</a:t>
            </a:r>
          </a:p>
          <a:p>
            <a:pPr lvl="2"/>
            <a:r>
              <a:rPr/>
              <a:t>Component at level L is T times larger than the component at level L − 1;</a:t>
            </a:r>
          </a:p>
          <a:p>
            <a:pPr lvl="2"/>
            <a:r>
              <a:rPr/>
              <a:t>Component at level L will be merged multiple times with incoming components at level L − 1;</a:t>
            </a:r>
          </a:p>
          <a:p>
            <a:pPr lvl="2"/>
            <a:r>
              <a:rPr/>
              <a:t>When it fills up, it will then be mergedinto level L + 1;</a:t>
            </a:r>
          </a:p>
          <a:p>
            <a:pPr lvl="2"/>
            <a:r>
              <a:rPr/>
              <a:t>Better read performance;</a:t>
            </a:r>
          </a:p>
          <a:p>
            <a:pPr lvl="2"/>
            <a:r>
              <a:rPr/>
              <a:t>Higher write amplification;</a:t>
            </a:r>
          </a:p>
          <a:p>
            <a:pPr lvl="2"/>
            <a:r>
              <a:rPr/>
              <a:t>Most common.</a:t>
            </a:r>
          </a:p>
        </p:txBody>
      </p:sp>
      <p:pic>
        <p:nvPicPr>
          <p:cNvPr descr="https://github.com/ManuelePasini/slides-markdown/blob/master/slides/images/dt/lsm_tree/merge_techniques.png?raw=true" id="0" name="Picture 1"/>
          <p:cNvPicPr>
            <a:picLocks noGrp="1" noChangeAspect="1"/>
          </p:cNvPicPr>
          <p:nvPr/>
        </p:nvPicPr>
        <p:blipFill>
          <a:blip r:embed="rId2"/>
          <a:stretch>
            <a:fillRect/>
          </a:stretch>
        </p:blipFill>
        <p:spPr bwMode="auto">
          <a:xfrm>
            <a:off x="4940300" y="1193800"/>
            <a:ext cx="3467100" cy="28829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Example of merging techniques</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LSM Tree - Merging v.2</a:t>
            </a:r>
          </a:p>
          <a:p>
            <a:pPr lvl="0"/>
            <a:r>
              <a:rPr/>
              <a:t>The two main merge paradigms considered are stack-based and leveled. In stack-based policies, components are organized as a stack, where the most recent components are higher in the stack. Leveled policies use (almost) fixedsize components, with newer components on higher levels; lower levels have more components per level. Stack-based LSM trees usually have better write performance and good read performance. Leveled LSM tree is the most popular paradigm in the industry with very good read performance, but higher write amplification in general</a:t>
            </a:r>
          </a:p>
          <a:p>
            <a:pPr lvl="0" indent="0" marL="0">
              <a:spcBef>
                <a:spcPts val="3000"/>
              </a:spcBef>
              <a:buNone/>
            </a:pPr>
            <a:r>
              <a:rPr b="1"/>
              <a:t>LSM Tree - Pro &amp; Cons</a:t>
            </a:r>
          </a:p>
          <a:p>
            <a:pPr lvl="0" indent="0" marL="0">
              <a:spcBef>
                <a:spcPts val="3000"/>
              </a:spcBef>
              <a:buNone/>
            </a:pPr>
            <a:r>
              <a:rPr b="1"/>
              <a:t>Pro</a:t>
            </a:r>
          </a:p>
          <a:p>
            <a:pPr lvl="0"/>
            <a:r>
              <a:rPr/>
              <a:t>Efficient for write-heavy workloads by minimizing the number of disk writes.</a:t>
            </a:r>
          </a:p>
          <a:p>
            <a:pPr lvl="0"/>
            <a:r>
              <a:rPr/>
              <a:t>High throughput;</a:t>
            </a:r>
          </a:p>
          <a:p>
            <a:pPr lvl="0"/>
            <a:r>
              <a:rPr/>
              <a:t>High level of compression;</a:t>
            </a:r>
          </a:p>
          <a:p>
            <a:pPr lvl="0" indent="0" marL="0">
              <a:spcBef>
                <a:spcPts val="3000"/>
              </a:spcBef>
              <a:buNone/>
            </a:pPr>
            <a:r>
              <a:rPr b="1"/>
              <a:t>Cons</a:t>
            </a:r>
          </a:p>
          <a:p>
            <a:pPr lvl="0"/>
            <a:r>
              <a:rPr/>
              <a:t>Poor read performances on random accesses on small chunks of data (bloom filters are used to mitigate);</a:t>
            </a:r>
          </a:p>
          <a:p>
            <a:pPr lvl="0"/>
            <a:r>
              <a:rPr/>
              <a:t>Requires constant merging and compression (resource wise);</a:t>
            </a:r>
          </a:p>
          <a:p>
            <a:pPr lvl="0"/>
            <a:r>
              <a:rPr/>
              <a:t>Read amplification;</a:t>
            </a:r>
          </a:p>
          <a:p>
            <a:pPr lvl="0"/>
            <a:r>
              <a:rPr/>
              <a:t>Write amplification, specifically bad for SSDs.</a:t>
            </a:r>
          </a:p>
          <a:p>
            <a:pPr lvl="0" indent="0" marL="0">
              <a:spcBef>
                <a:spcPts val="3000"/>
              </a:spcBef>
              <a:buNone/>
            </a:pPr>
            <a:r>
              <a:rPr b="1"/>
              <a:t>Optimizations</a:t>
            </a:r>
          </a:p>
          <a:p>
            <a:pPr lvl="0"/>
            <a:r>
              <a:rPr/>
              <a:t>Optimizing interactions with hardware (e..g., NVMEs SSDs);</a:t>
            </a:r>
          </a:p>
          <a:p>
            <a:pPr lvl="0"/>
            <a:r>
              <a:rPr/>
              <a:t>Compaction algorithms;</a:t>
            </a:r>
          </a:p>
          <a:p>
            <a:pPr lvl="0"/>
            <a:r>
              <a:rPr/>
              <a:t>Partitioning: range-partition the disk components (SSTables) of LSM-trees into multiple (usually fixed-size) small partitions.</a:t>
            </a:r>
          </a:p>
          <a:p>
            <a:pPr lvl="0" indent="0" marL="0">
              <a:spcBef>
                <a:spcPts val="3000"/>
              </a:spcBef>
              <a:buNone/>
            </a:pPr>
            <a:r>
              <a:rPr b="1"/>
              <a:t>LSM Tree - Partitioning</a:t>
            </a:r>
          </a:p>
        </p:txBody>
      </p:sp>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Breaks a large component merge operation into multiple smaller ones.</a:t>
            </a:r>
          </a:p>
          <a:p>
            <a:pPr lvl="0"/>
            <a:r>
              <a:rPr/>
              <a:t>To merge an SSTable from level L into level L + 1:</a:t>
            </a:r>
          </a:p>
          <a:p>
            <a:pPr lvl="1"/>
            <a:r>
              <a:rPr/>
              <a:t>all overlapping SSTables at level L + 1 are selected;</a:t>
            </a:r>
          </a:p>
          <a:p>
            <a:pPr lvl="1"/>
            <a:r>
              <a:rPr/>
              <a:t>then merged with it to produce new SSTables still at level L + 1</a:t>
            </a:r>
          </a:p>
          <a:p>
            <a:pPr lvl="0"/>
            <a:r>
              <a:rPr/>
              <a:t>Could be applied to tiered merge policy;</a:t>
            </a:r>
          </a:p>
          <a:p>
            <a:pPr lvl="1"/>
            <a:r>
              <a:rPr/>
              <a:t>However, each level can contain multiple SSTables with overlapping key ranges.</a:t>
            </a:r>
          </a:p>
        </p:txBody>
      </p:sp>
      <p:sp>
        <p:nvSpPr>
          <p:cNvPr id="4" name="Content Placeholder 3"/>
          <p:cNvSpPr>
            <a:spLocks noGrp="1"/>
          </p:cNvSpPr>
          <p:nvPr>
            <p:ph idx="2" sz="half"/>
          </p:nvPr>
        </p:nvSpPr>
        <p:spPr/>
        <p:txBody>
          <a:bodyPr/>
          <a:lstStyle/>
          <a:p>
            <a:pPr lvl="0" indent="0" marL="0">
              <a:spcBef>
                <a:spcPts val="3000"/>
              </a:spcBef>
              <a:buNone/>
            </a:pPr>
            <a:r>
              <a:rPr b="1"/>
              <a:t>Pro</a:t>
            </a:r>
          </a:p>
          <a:p>
            <a:pPr lvl="0"/>
            <a:r>
              <a:rPr/>
              <a:t>Reduces time, resources and disk utilization during merging</a:t>
            </a:r>
          </a:p>
          <a:p>
            <a:pPr lvl="0"/>
            <a:r>
              <a:rPr/>
              <a:t>For skewed updates, the merge frequency of the components with cold update ranges can be greatly reduced.</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dt_by_journal.png?raw=true" id="0" name="Picture 1"/>
          <p:cNvPicPr>
            <a:picLocks noGrp="1" noChangeAspect="1"/>
          </p:cNvPicPr>
          <p:nvPr/>
        </p:nvPicPr>
        <p:blipFill>
          <a:blip r:embed="rId2"/>
          <a:stretch>
            <a:fillRect/>
          </a:stretch>
        </p:blipFill>
        <p:spPr bwMode="auto">
          <a:xfrm>
            <a:off x="762000" y="1193800"/>
            <a:ext cx="3429000" cy="28829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DT by journal (Fei, Tao 2022)</a:t>
            </a:r>
          </a:p>
        </p:txBody>
      </p:sp>
      <p:pic>
        <p:nvPicPr>
          <p:cNvPr descr="https://github.com/ManuelePasini/slides-markdown/blob/master/slides/images/dt/goal.png?raw=true" id="0" name="Picture 1"/>
          <p:cNvPicPr>
            <a:picLocks noGrp="1" noChangeAspect="1"/>
          </p:cNvPicPr>
          <p:nvPr/>
        </p:nvPicPr>
        <p:blipFill>
          <a:blip r:embed="rId3"/>
          <a:stretch>
            <a:fillRect/>
          </a:stretch>
        </p:blipFill>
        <p:spPr bwMode="auto">
          <a:xfrm>
            <a:off x="5524500" y="1193800"/>
            <a:ext cx="2286000" cy="28829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DT by goal (Fei, Tao 2022)</a:t>
            </a:r>
          </a:p>
        </p:txBody>
      </p:sp>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lsm_tree/partitioning.png?raw=true" id="0" name="Picture 1"/>
          <p:cNvPicPr>
            <a:picLocks noGrp="1" noChangeAspect="1"/>
          </p:cNvPicPr>
          <p:nvPr/>
        </p:nvPicPr>
        <p:blipFill>
          <a:blip r:embed="rId2"/>
          <a:stretch>
            <a:fillRect/>
          </a:stretch>
        </p:blipFill>
        <p:spPr bwMode="auto">
          <a:xfrm>
            <a:off x="2171700" y="1193800"/>
            <a:ext cx="48133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Partitioning example</a:t>
            </a:r>
          </a:p>
        </p:txBody>
      </p:sp>
      <p:sp>
        <p:nvSpPr>
          <p:cNvPr id="3" name="Content Placeholder 2"/>
          <p:cNvSpPr>
            <a:spLocks noGrp="1"/>
          </p:cNvSpPr>
          <p:nvPr>
            <p:ph idx="1"/>
          </p:nvPr>
        </p:nvSpPr>
        <p:spPr/>
        <p:txBody>
          <a:bodyPr/>
          <a:lstStyle/>
          <a:p>
            <a:pPr lvl="0" indent="0" marL="0">
              <a:spcBef>
                <a:spcPts val="3000"/>
              </a:spcBef>
              <a:buNone/>
            </a:pPr>
            <a:r>
              <a:rPr b="1"/>
              <a:t>LSM Tree - Evolutions</a:t>
            </a:r>
          </a:p>
          <a:p>
            <a:pPr lvl="0"/>
            <a:r>
              <a:rPr/>
              <a:t>A lot of LSM-tree based data structure have been proposed, playing with the trade-offs offered by the native implementation.</a:t>
            </a:r>
          </a:p>
        </p:txBody>
      </p:sp>
      <p:pic>
        <p:nvPicPr>
          <p:cNvPr descr="https://github.com/ManuelePasini/slides-markdown/blob/master/slides/images/dt/lsm_tree/lsm_evolutions.png?raw=true" id="0" name="Picture 1"/>
          <p:cNvPicPr>
            <a:picLocks noGrp="1" noChangeAspect="1"/>
          </p:cNvPicPr>
          <p:nvPr/>
        </p:nvPicPr>
        <p:blipFill>
          <a:blip r:embed="rId3"/>
          <a:stretch>
            <a:fillRect/>
          </a:stretch>
        </p:blipFill>
        <p:spPr bwMode="auto">
          <a:xfrm>
            <a:off x="1892300" y="1193800"/>
            <a:ext cx="53594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Considerations on LSM based variants</a:t>
            </a:r>
          </a:p>
        </p:txBody>
      </p:sp>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InfluxDB</a:t>
            </a:r>
          </a:p>
        </p:txBody>
      </p:sp>
      <p:sp>
        <p:nvSpPr>
          <p:cNvPr id="3" name="Content Placeholder 2"/>
          <p:cNvSpPr>
            <a:spLocks noGrp="1"/>
          </p:cNvSpPr>
          <p:nvPr>
            <p:ph idx="1"/>
          </p:nvPr>
        </p:nvSpPr>
        <p:spPr/>
        <p:txBody>
          <a:bodyPr/>
          <a:lstStyle/>
          <a:p>
            <a:pPr lvl="0" indent="0" marL="0">
              <a:spcBef>
                <a:spcPts val="3000"/>
              </a:spcBef>
              <a:buNone/>
            </a:pPr>
            <a:r>
              <a:rPr b="1"/>
              <a:t>InfluxDB - Data Model</a:t>
            </a:r>
          </a:p>
          <a:p>
            <a:pPr lvl="0"/>
            <a:r>
              <a:rPr/>
              <a:t>Bucket: Named location where time series data is stored. A bucket can contain multiple measurements.</a:t>
            </a:r>
          </a:p>
          <a:p>
            <a:pPr lvl="1"/>
            <a:r>
              <a:rPr/>
              <a:t>Measurement: Logical grouping for time series data. Points in a given measurement share the tags. A measurement contains multiple tags and fields.</a:t>
            </a:r>
          </a:p>
          <a:p>
            <a:pPr lvl="2"/>
            <a:r>
              <a:rPr/>
              <a:t>Tags: Key-value pairs with values that differ, but do not change often. Tags are meant for storing metadata for each point–for example, something to identify the source of the data like host, location, station, etc.</a:t>
            </a:r>
          </a:p>
          <a:p>
            <a:pPr lvl="2"/>
            <a:r>
              <a:rPr/>
              <a:t>Fields: Key-value pairs with values that change over time–for example: temperature, pressure, stock price, etc.</a:t>
            </a:r>
          </a:p>
          <a:p>
            <a:pPr lvl="2"/>
            <a:r>
              <a:rPr/>
              <a:t>Timestamp: Timestamp associated with the data. When stored on disk and queried, all data is ordered by time.</a:t>
            </a:r>
          </a:p>
          <a:p>
            <a:pPr lvl="0"/>
            <a:r>
              <a:rPr/>
              <a:t>Point: Single data record identified by its measurement, tag keys, tag values, field key, and timestamp.</a:t>
            </a:r>
          </a:p>
          <a:p>
            <a:pPr lvl="0"/>
            <a:r>
              <a:rPr/>
              <a:t>Series: A group of points with the same measurement, tag keys, and tag values.</a:t>
            </a:r>
          </a:p>
        </p:txBody>
      </p:sp>
      <p:pic>
        <p:nvPicPr>
          <p:cNvPr descr="https://github.com/ManuelePasini/slides-markdown/blob/master/slides/images/dt/influx_db/data_model_explained.png?raw=true" id="0" name="Picture 1"/>
          <p:cNvPicPr>
            <a:picLocks noGrp="1" noChangeAspect="1"/>
          </p:cNvPicPr>
          <p:nvPr/>
        </p:nvPicPr>
        <p:blipFill>
          <a:blip r:embed="rId2"/>
          <a:stretch>
            <a:fillRect/>
          </a:stretch>
        </p:blipFill>
        <p:spPr bwMode="auto">
          <a:xfrm>
            <a:off x="1625600" y="1193800"/>
            <a:ext cx="58928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InfluxDB data model</a:t>
            </a:r>
          </a:p>
        </p:txBody>
      </p:sp>
      <p:sp>
        <p:nvSpPr>
          <p:cNvPr id="3" name="Content Placeholder 2"/>
          <p:cNvSpPr>
            <a:spLocks noGrp="1"/>
          </p:cNvSpPr>
          <p:nvPr>
            <p:ph idx="1"/>
          </p:nvPr>
        </p:nvSpPr>
        <p:spPr/>
        <p:txBody>
          <a:bodyPr/>
          <a:lstStyle/>
          <a:p>
            <a:pPr lvl="0" indent="0" marL="0">
              <a:spcBef>
                <a:spcPts val="3000"/>
              </a:spcBef>
              <a:buNone/>
            </a:pPr>
            <a:r>
              <a:rPr b="1"/>
              <a:t>InfluxDB - Storage Engine</a:t>
            </a:r>
          </a:p>
          <a:p>
            <a:pPr lvl="0"/>
            <a:r>
              <a:rPr/>
              <a:t>Writes and retrieves data from disk; four components:</a:t>
            </a:r>
          </a:p>
          <a:p>
            <a:pPr lvl="1"/>
            <a:r>
              <a:rPr/>
              <a:t>Write Ahead Log (WAL): retains data when storage engine restarts. Ensures data is durable in case of unexpected failure.</a:t>
            </a:r>
          </a:p>
          <a:p>
            <a:pPr lvl="1"/>
            <a:r>
              <a:rPr/>
              <a:t>Cache: in-memory copy of data points currently stored in the WAL.</a:t>
            </a:r>
          </a:p>
          <a:p>
            <a:pPr lvl="2"/>
            <a:r>
              <a:rPr/>
              <a:t>Organizes points by key (measurement, tag set, and unique field)</a:t>
            </a:r>
          </a:p>
          <a:p>
            <a:pPr lvl="2"/>
            <a:r>
              <a:rPr/>
              <a:t>Gets queried at runtime and merged with the data stored in Time Structured Merge (.tsm) files</a:t>
            </a:r>
          </a:p>
          <a:p>
            <a:pPr lvl="1"/>
            <a:r>
              <a:rPr/>
              <a:t>Time Structured Merge Tree (.tsm) files</a:t>
            </a:r>
          </a:p>
          <a:p>
            <a:pPr lvl="1"/>
            <a:r>
              <a:rPr/>
              <a:t>Time Structured Index (.tsi) files</a:t>
            </a:r>
          </a:p>
          <a:p>
            <a:pPr lvl="0"/>
            <a:r>
              <a:rPr/>
              <a:t>Each write requests follows:</a:t>
            </a:r>
          </a:p>
          <a:p>
            <a:pPr lvl="1"/>
            <a:r>
              <a:rPr/>
              <a:t>Is appended to the end of the WAL file;</a:t>
            </a:r>
          </a:p>
          <a:p>
            <a:pPr lvl="1"/>
            <a:r>
              <a:rPr/>
              <a:t>The write request is stored in an in-memory cache and data is sorted by key (measurement name, tag set and unique field key).</a:t>
            </a:r>
          </a:p>
          <a:p>
            <a:pPr lvl="1"/>
            <a:r>
              <a:rPr/>
              <a:t>Once cache’s size is above a threshold, a snapshot is taken and saved as .tsm file. Corresponding WAL entries are removed</a:t>
            </a:r>
          </a:p>
          <a:p>
            <a:pPr lvl="0"/>
            <a:r>
              <a:rPr/>
              <a:t>.tsi files are created with a similar procedure WAL + cache.</a:t>
            </a:r>
          </a:p>
          <a:p>
            <a:pPr lvl="0" indent="0" marL="0">
              <a:spcBef>
                <a:spcPts val="3000"/>
              </a:spcBef>
              <a:buNone/>
            </a:pPr>
            <a:r>
              <a:rPr b="1"/>
              <a:t>InfluxDB - Time Structured Merge Tree (TSM)</a:t>
            </a:r>
          </a:p>
          <a:p>
            <a:pPr lvl="0"/>
            <a:r>
              <a:rPr/>
              <a:t>Specialization of a Log-Structured Merge Tree</a:t>
            </a:r>
          </a:p>
          <a:p>
            <a:pPr lvl="0"/>
            <a:r>
              <a:rPr/>
              <a:t>Stores each series data in a columnar format</a:t>
            </a:r>
          </a:p>
          <a:p>
            <a:pPr lvl="0"/>
            <a:r>
              <a:rPr/>
              <a:t>To improve efficiency, the storage engine only stores differences (or deltas) between values in a series.</a:t>
            </a:r>
          </a:p>
          <a:p>
            <a:pPr lvl="0"/>
            <a:r>
              <a:rPr/>
              <a:t>Series: A group of points with the same measurement, tag keys, and tag values.</a:t>
            </a:r>
          </a:p>
        </p:txBody>
      </p:sp>
      <p:pic>
        <p:nvPicPr>
          <p:cNvPr descr="https://github.com/ManuelePasini/slides-markdown/blob/master/slides/images/dt/influx_db/data_model.png?raw=true" id="0" name="Picture 1"/>
          <p:cNvPicPr>
            <a:picLocks noGrp="1" noChangeAspect="1"/>
          </p:cNvPicPr>
          <p:nvPr/>
        </p:nvPicPr>
        <p:blipFill>
          <a:blip r:embed="rId3"/>
          <a:stretch>
            <a:fillRect/>
          </a:stretch>
        </p:blipFill>
        <p:spPr bwMode="auto">
          <a:xfrm>
            <a:off x="2298700" y="1193800"/>
            <a:ext cx="45339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InfluxDB TSM organization</a:t>
            </a:r>
          </a:p>
        </p:txBody>
      </p:sp>
      <p:sp>
        <p:nvSpPr>
          <p:cNvPr id="3" name="Content Placeholder 2"/>
          <p:cNvSpPr>
            <a:spLocks noGrp="1"/>
          </p:cNvSpPr>
          <p:nvPr>
            <p:ph idx="1"/>
          </p:nvPr>
        </p:nvSpPr>
        <p:spPr/>
        <p:txBody>
          <a:bodyPr/>
          <a:lstStyle/>
          <a:p>
            <a:pPr lvl="0" indent="0" marL="0">
              <a:spcBef>
                <a:spcPts val="3000"/>
              </a:spcBef>
              <a:buNone/>
            </a:pPr>
            <a:r>
              <a:rPr b="1"/>
              <a:t>InfluxDB - Time Structured Merge Index (TSI)</a:t>
            </a:r>
          </a:p>
          <a:p>
            <a:pPr lvl="0" indent="0" marL="0">
              <a:spcBef>
                <a:spcPts val="3000"/>
              </a:spcBef>
              <a:buNone/>
            </a:pPr>
            <a:r>
              <a:rPr b="1"/>
              <a:t>InfluxDB - Query language</a:t>
            </a:r>
          </a:p>
          <a:p>
            <a:pPr lvl="0"/>
            <a:r>
              <a:rPr/>
              <a:t>Flux: non-SQL-like syntax</a:t>
            </a:r>
          </a:p>
          <a:p>
            <a:pPr lvl="0"/>
            <a:r>
              <a:rPr/>
              <a:t>InfluxQL: SQL-like but with less operatiors (e.g. no UNION, JOIN and HAVING)</a:t>
            </a:r>
          </a:p>
          <a:p>
            <a:pPr lvl="0" indent="0" marL="0">
              <a:spcBef>
                <a:spcPts val="3000"/>
              </a:spcBef>
              <a:buNone/>
            </a:pPr>
            <a:r>
              <a:rPr b="1"/>
              <a:t>Timescale vs. InfluxDB</a:t>
            </a:r>
          </a:p>
          <a:p>
            <a:pPr lvl="0"/>
            <a:r>
              <a:rPr/>
              <a:t>Schema variability: while on a TimescaleDB table schema has to be defined upfront (can’t add dimensions to a non-empty table), InfluxDB is much more flexible</a:t>
            </a:r>
          </a:p>
          <a:p>
            <a:pPr lvl="0"/>
            <a:r>
              <a:rPr/>
              <a:t>SQL JOINs aren’t available for InfluxDB measurements in InfluxQL, they are with Flux. </a:t>
            </a:r>
            <a:r>
              <a:rPr>
                <a:hlinkClick r:id="rId4"/>
              </a:rPr>
              <a:t>doc</a:t>
            </a:r>
          </a:p>
          <a:p>
            <a:pPr lvl="0" indent="0" marL="0">
              <a:spcBef>
                <a:spcPts val="3000"/>
              </a:spcBef>
              <a:buNone/>
            </a:pPr>
            <a:r>
              <a:rPr b="1"/>
              <a:t>Overall</a:t>
            </a:r>
          </a:p>
          <a:p>
            <a:pPr lvl="0"/>
            <a:r>
              <a:rPr/>
              <a:t>Timeseries DBMS (TSDBMS) are optimized for temporal data, each TSDBMS follows its own philosophy.</a:t>
            </a:r>
          </a:p>
          <a:p>
            <a:pPr lvl="0"/>
            <a:r>
              <a:rPr/>
              <a:t>Very-High frequency of writes</a:t>
            </a:r>
          </a:p>
          <a:p>
            <a:pPr lvl="0"/>
            <a:r>
              <a:rPr/>
              <a:t>Most read queries are range-scan queries;</a:t>
            </a:r>
          </a:p>
          <a:p>
            <a:pPr lvl="0"/>
            <a:r>
              <a:rPr/>
              <a:t>Very few/none update/delete operations.</a:t>
            </a:r>
            <a:br/>
          </a:p>
          <a:p>
            <a:pPr lvl="0"/>
            <a:r>
              <a:rPr/>
              <a:t>Focus on data compression (!! since volumes easily become in the order of PB, and since most queries focus on recent data), e.g. retention policies</a:t>
            </a:r>
          </a:p>
          <a:p>
            <a:pPr lvl="0"/>
            <a:r>
              <a:rPr/>
              <a:t>Focus on opimizations, e.g. data-skipping, downsampling, user-defined-functions (e.g. hyperfunctions in Timescale)</a:t>
            </a:r>
          </a:p>
        </p:txBody>
      </p:sp>
    </p:spTree>
  </p:cSl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Neo4j</a:t>
            </a:r>
          </a:p>
        </p:txBody>
      </p:sp>
      <p:sp>
        <p:nvSpPr>
          <p:cNvPr id="3" name="Content Placeholder 2"/>
          <p:cNvSpPr>
            <a:spLocks noGrp="1"/>
          </p:cNvSpPr>
          <p:nvPr>
            <p:ph idx="1"/>
          </p:nvPr>
        </p:nvSpPr>
        <p:spPr/>
        <p:txBody>
          <a:bodyPr/>
          <a:lstStyle/>
          <a:p>
            <a:pPr lvl="0" indent="0" marL="0">
              <a:spcBef>
                <a:spcPts val="3000"/>
              </a:spcBef>
              <a:buNone/>
            </a:pPr>
            <a:r>
              <a:rPr b="1"/>
              <a:t>Neo4j - Data layout</a:t>
            </a:r>
          </a:p>
          <a:p>
            <a:pPr lvl="0"/>
            <a:r>
              <a:rPr/>
              <a:t>Leverages index-free adjacency: bidirectional joins are precomputed and stored in the database as relationships, as opposed to RDBMS where joins need to be materialized during query time via foreign keys.</a:t>
            </a:r>
          </a:p>
          <a:p>
            <a:pPr lvl="0"/>
            <a:r>
              <a:rPr/>
              <a:t>Data organized in store files:</a:t>
            </a:r>
          </a:p>
          <a:p>
            <a:pPr lvl="1"/>
            <a:r>
              <a:rPr/>
              <a:t>nodes;</a:t>
            </a:r>
          </a:p>
          <a:p>
            <a:pPr lvl="1"/>
            <a:r>
              <a:rPr/>
              <a:t>relationships;</a:t>
            </a:r>
          </a:p>
          <a:p>
            <a:pPr lvl="1"/>
            <a:r>
              <a:rPr/>
              <a:t>labels;</a:t>
            </a:r>
          </a:p>
          <a:p>
            <a:pPr lvl="1"/>
            <a:r>
              <a:rPr/>
              <a:t>properties.</a:t>
            </a:r>
          </a:p>
          <a:p>
            <a:pPr lvl="0" indent="0" marL="0">
              <a:spcBef>
                <a:spcPts val="3000"/>
              </a:spcBef>
              <a:buNone/>
            </a:pPr>
            <a:r>
              <a:rPr b="1"/>
              <a:t>Neo4j - Nodes and Relationships</a:t>
            </a:r>
          </a:p>
          <a:p>
            <a:pPr lvl="0"/>
            <a:r>
              <a:rPr/>
              <a:t>Each entity is assigned an ID.</a:t>
            </a:r>
          </a:p>
          <a:p>
            <a:pPr lvl="0"/>
            <a:r>
              <a:rPr/>
              <a:t>Fixed sized records, allowing fast lookups (node_id:100, its record begins at 100*9 bytes).</a:t>
            </a:r>
          </a:p>
          <a:p>
            <a:pPr lvl="0"/>
            <a:r>
              <a:rPr/>
              <a:t>Relationships are doubly linked list.</a:t>
            </a:r>
          </a:p>
          <a:p>
            <a:pPr lvl="0"/>
            <a:r>
              <a:rPr/>
              <a:t>A relationship “belongs” to two nodes.</a:t>
            </a:r>
          </a:p>
        </p:txBody>
      </p:sp>
    </p:spTree>
  </p:cSl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neo4j/nodes_rel.png?raw=true" id="0" name="Picture 1"/>
          <p:cNvPicPr>
            <a:picLocks noGrp="1" noChangeAspect="1"/>
          </p:cNvPicPr>
          <p:nvPr/>
        </p:nvPicPr>
        <p:blipFill>
          <a:blip r:embed="rId2"/>
          <a:stretch>
            <a:fillRect/>
          </a:stretch>
        </p:blipFill>
        <p:spPr bwMode="auto">
          <a:xfrm>
            <a:off x="457200" y="1892300"/>
            <a:ext cx="4038600" cy="14986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Neo4j nodes and relationships storage</a:t>
            </a:r>
          </a:p>
        </p:txBody>
      </p:sp>
      <p:pic>
        <p:nvPicPr>
          <p:cNvPr descr="https://github.com/ManuelePasini/slides-markdown/blob/master/slides/images/dt/neo4j/nodes_rel_explained.png?raw=true" id="0" name="Picture 1"/>
          <p:cNvPicPr>
            <a:picLocks noGrp="1" noChangeAspect="1"/>
          </p:cNvPicPr>
          <p:nvPr/>
        </p:nvPicPr>
        <p:blipFill>
          <a:blip r:embed="rId3"/>
          <a:stretch>
            <a:fillRect/>
          </a:stretch>
        </p:blipFill>
        <p:spPr bwMode="auto">
          <a:xfrm>
            <a:off x="4648200" y="1562100"/>
            <a:ext cx="4038600" cy="21463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Example of Neo4j storage</a:t>
            </a:r>
          </a:p>
        </p:txBody>
      </p:sp>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Neo4j - Legacy Format</a:t>
            </a:r>
          </a:p>
          <a:p>
            <a:pPr lvl="0"/>
            <a:r>
              <a:rPr/>
              <a:t>Data spread multiple files, in different records;</a:t>
            </a:r>
          </a:p>
          <a:p>
            <a:pPr lvl="0"/>
            <a:r>
              <a:rPr/>
              <a:t>Accessing data can cause multiple page faults;</a:t>
            </a:r>
          </a:p>
          <a:p>
            <a:pPr lvl="0"/>
            <a:r>
              <a:rPr/>
              <a:t>Performance deegrades over time as data turns fragmented;</a:t>
            </a:r>
          </a:p>
          <a:p>
            <a:pPr lvl="0"/>
            <a:r>
              <a:rPr/>
              <a:t>Performance degrades quickly when ratio of store size to pagecache increases;</a:t>
            </a:r>
          </a:p>
          <a:p>
            <a:pPr lvl="0"/>
            <a:r>
              <a:rPr/>
              <a:t>When page fault occurs, need to access data on disk.</a:t>
            </a:r>
          </a:p>
        </p:txBody>
      </p:sp>
      <p:pic>
        <p:nvPicPr>
          <p:cNvPr descr="https://github.com/ManuelePasini/slides-markdown/blob/master/slides/images/dt/neo4j/legacy_format.png?raw=true" id="0" name="Picture 1"/>
          <p:cNvPicPr>
            <a:picLocks noGrp="1" noChangeAspect="1"/>
          </p:cNvPicPr>
          <p:nvPr/>
        </p:nvPicPr>
        <p:blipFill>
          <a:blip r:embed="rId2"/>
          <a:stretch>
            <a:fillRect/>
          </a:stretch>
        </p:blipFill>
        <p:spPr bwMode="auto">
          <a:xfrm>
            <a:off x="1574800" y="1193800"/>
            <a:ext cx="59817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Example of Neo4j legacy format access pattern</a:t>
            </a:r>
          </a:p>
        </p:txBody>
      </p:sp>
      <p:sp>
        <p:nvSpPr>
          <p:cNvPr id="3" name="Content Placeholder 2"/>
          <p:cNvSpPr>
            <a:spLocks noGrp="1"/>
          </p:cNvSpPr>
          <p:nvPr>
            <p:ph idx="1"/>
          </p:nvPr>
        </p:nvSpPr>
        <p:spPr/>
        <p:txBody>
          <a:bodyPr/>
          <a:lstStyle/>
          <a:p>
            <a:pPr lvl="0" indent="0" marL="0">
              <a:spcBef>
                <a:spcPts val="3000"/>
              </a:spcBef>
              <a:buNone/>
            </a:pPr>
            <a:r>
              <a:rPr b="1"/>
              <a:t>Neo4j - Block Format</a:t>
            </a:r>
          </a:p>
        </p:txBody>
      </p:sp>
      <p:pic>
        <p:nvPicPr>
          <p:cNvPr descr="https://github.com/ManuelePasini/slides-markdown/blob/master/slides/images/dt/neo4j/block_format.png?raw=true" id="0" name="Picture 1"/>
          <p:cNvPicPr>
            <a:picLocks noGrp="1" noChangeAspect="1"/>
          </p:cNvPicPr>
          <p:nvPr/>
        </p:nvPicPr>
        <p:blipFill>
          <a:blip r:embed="rId3"/>
          <a:stretch>
            <a:fillRect/>
          </a:stretch>
        </p:blipFill>
        <p:spPr bwMode="auto">
          <a:xfrm>
            <a:off x="2463800" y="1193800"/>
            <a:ext cx="42164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Example of Neo4j block format</a:t>
            </a:r>
          </a:p>
        </p:txBody>
      </p:sp>
      <p:sp>
        <p:nvSpPr>
          <p:cNvPr id="3" name="Content Placeholder 2"/>
          <p:cNvSpPr>
            <a:spLocks noGrp="1"/>
          </p:cNvSpPr>
          <p:nvPr>
            <p:ph idx="1"/>
          </p:nvPr>
        </p:nvSpPr>
        <p:spPr/>
        <p:txBody>
          <a:bodyPr/>
          <a:lstStyle/>
          <a:p>
            <a:pPr lvl="0"/>
            <a:r>
              <a:rPr/>
              <a:t>Available ATM only in Neo4j enterprise edition;</a:t>
            </a:r>
          </a:p>
          <a:p>
            <a:pPr lvl="0"/>
            <a:r>
              <a:rPr/>
              <a:t>Leverages data co-location: graph local-data is stored together on disk;</a:t>
            </a:r>
          </a:p>
          <a:p>
            <a:pPr lvl="0"/>
            <a:r>
              <a:rPr/>
              <a:t>Organizes data in three storage: small store, dynamic store and dense store;</a:t>
            </a:r>
          </a:p>
          <a:p>
            <a:pPr lvl="0"/>
            <a:r>
              <a:rPr/>
              <a:t>Data is organized w.r.t. its size.</a:t>
            </a:r>
          </a:p>
          <a:p>
            <a:pPr lvl="0" indent="0" marL="0">
              <a:spcBef>
                <a:spcPts val="3000"/>
              </a:spcBef>
              <a:buNone/>
            </a:pPr>
            <a:r>
              <a:rPr b="1"/>
              <a:t>Neo4j block format - Small store</a:t>
            </a:r>
          </a:p>
        </p:txBody>
      </p:sp>
      <p:pic>
        <p:nvPicPr>
          <p:cNvPr descr="https://github.com/ManuelePasini/slides-markdown/blob/master/slides/images/dt/neo4j/small_store.png?raw=true" id="0" name="Picture 1"/>
          <p:cNvPicPr>
            <a:picLocks noGrp="1" noChangeAspect="1"/>
          </p:cNvPicPr>
          <p:nvPr/>
        </p:nvPicPr>
        <p:blipFill>
          <a:blip r:embed="rId4"/>
          <a:stretch>
            <a:fillRect/>
          </a:stretch>
        </p:blipFill>
        <p:spPr bwMode="auto">
          <a:xfrm>
            <a:off x="457200" y="2082800"/>
            <a:ext cx="8229600" cy="1104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Neo4j small store</a:t>
            </a:r>
          </a:p>
        </p:txBody>
      </p:sp>
      <p:sp>
        <p:nvSpPr>
          <p:cNvPr id="3" name="Content Placeholder 2"/>
          <p:cNvSpPr>
            <a:spLocks noGrp="1"/>
          </p:cNvSpPr>
          <p:nvPr>
            <p:ph idx="1"/>
          </p:nvPr>
        </p:nvSpPr>
        <p:spPr/>
        <p:txBody>
          <a:bodyPr/>
          <a:lstStyle/>
          <a:p>
            <a:pPr lvl="0"/>
            <a:r>
              <a:rPr/>
              <a:t>In most dataset, the majority of nodes fit in this layout</a:t>
            </a:r>
          </a:p>
          <a:p>
            <a:pPr lvl="0"/>
            <a:r>
              <a:rPr/>
              <a:t>Up to 10 labels/properties and 5 relationships</a:t>
            </a:r>
          </a:p>
          <a:p>
            <a:pPr lvl="0"/>
            <a:r>
              <a:rPr/>
              <a:t>Static 128 B blocks</a:t>
            </a:r>
          </a:p>
          <a:p>
            <a:pPr lvl="1"/>
            <a:r>
              <a:rPr/>
              <a:t>64B Node data: labels and properties</a:t>
            </a:r>
          </a:p>
          <a:p>
            <a:pPr lvl="1"/>
            <a:r>
              <a:rPr/>
              <a:t>64B Relationships data: relationships and properties</a:t>
            </a:r>
          </a:p>
          <a:p>
            <a:pPr lvl="0"/>
            <a:r>
              <a:rPr/>
              <a:t>But not all nodes fit in this store…</a:t>
            </a:r>
          </a:p>
          <a:p>
            <a:pPr lvl="0" indent="0" marL="0">
              <a:spcBef>
                <a:spcPts val="3000"/>
              </a:spcBef>
              <a:buNone/>
            </a:pPr>
            <a:r>
              <a:rPr b="1"/>
              <a:t>Neo4j block format - Dynamic store</a:t>
            </a:r>
          </a:p>
        </p:txBody>
      </p:sp>
      <p:pic>
        <p:nvPicPr>
          <p:cNvPr descr="https://github.com/ManuelePasini/slides-markdown/blob/master/slides/images/dt/neo4j/dynamic_store.png?raw=true" id="0" name="Picture 1"/>
          <p:cNvPicPr>
            <a:picLocks noGrp="1" noChangeAspect="1"/>
          </p:cNvPicPr>
          <p:nvPr/>
        </p:nvPicPr>
        <p:blipFill>
          <a:blip r:embed="rId5"/>
          <a:stretch>
            <a:fillRect/>
          </a:stretch>
        </p:blipFill>
        <p:spPr bwMode="auto">
          <a:xfrm>
            <a:off x="457200" y="2159000"/>
            <a:ext cx="8229600" cy="9525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Neo4j dynamic store</a:t>
            </a:r>
          </a:p>
        </p:txBody>
      </p:sp>
      <p:sp>
        <p:nvSpPr>
          <p:cNvPr id="3" name="Content Placeholder 2"/>
          <p:cNvSpPr>
            <a:spLocks noGrp="1"/>
          </p:cNvSpPr>
          <p:nvPr>
            <p:ph idx="1"/>
          </p:nvPr>
        </p:nvSpPr>
        <p:spPr/>
        <p:txBody>
          <a:bodyPr/>
          <a:lstStyle/>
          <a:p>
            <a:pPr lvl="0"/>
            <a:r>
              <a:rPr/>
              <a:t>Grows and shrinks in units of 128B blocks</a:t>
            </a:r>
          </a:p>
          <a:p>
            <a:pPr lvl="0"/>
            <a:r>
              <a:rPr/>
              <a:t>Two different stores for nodes and relationships</a:t>
            </a:r>
          </a:p>
          <a:p>
            <a:pPr lvl="0"/>
            <a:r>
              <a:rPr/>
              <a:t> Dynamic node store:</a:t>
            </a:r>
          </a:p>
          <a:p>
            <a:pPr lvl="1"/>
            <a:r>
              <a:rPr/>
              <a:t>Up to 8192 B records;</a:t>
            </a:r>
          </a:p>
          <a:p>
            <a:pPr lvl="1"/>
            <a:r>
              <a:rPr/>
              <a:t>Used when labels/properties exceed small store capacity.</a:t>
            </a:r>
          </a:p>
          <a:p>
            <a:pPr lvl="0"/>
            <a:r>
              <a:rPr/>
              <a:t> Dynamic relationship store:</a:t>
            </a:r>
          </a:p>
          <a:p>
            <a:pPr lvl="1"/>
            <a:r>
              <a:rPr/>
              <a:t>Up to 2048 B records;</a:t>
            </a:r>
          </a:p>
          <a:p>
            <a:pPr lvl="1"/>
            <a:r>
              <a:rPr/>
              <a:t>Used when relations exceed small store capacity;</a:t>
            </a:r>
          </a:p>
          <a:p>
            <a:pPr lvl="1"/>
            <a:r>
              <a:rPr/>
              <a:t>or node has at least one dense relationship type.</a:t>
            </a:r>
          </a:p>
          <a:p>
            <a:pPr lvl="0"/>
            <a:r>
              <a:rPr/>
              <a:t>But a node might have thousands or milions of relationships…</a:t>
            </a:r>
          </a:p>
          <a:p>
            <a:pPr lvl="0" indent="0" marL="0">
              <a:spcBef>
                <a:spcPts val="3000"/>
              </a:spcBef>
              <a:buNone/>
            </a:pPr>
            <a:r>
              <a:rPr b="1"/>
              <a:t>Neo4j block format - Dense store</a:t>
            </a:r>
          </a:p>
        </p:txBody>
      </p:sp>
      <p:pic>
        <p:nvPicPr>
          <p:cNvPr descr="https://github.com/ManuelePasini/slides-markdown/blob/master/slides/images/dt/neo4j/dense_store.png?raw=true" id="0" name="Picture 1"/>
          <p:cNvPicPr>
            <a:picLocks noGrp="1" noChangeAspect="1"/>
          </p:cNvPicPr>
          <p:nvPr/>
        </p:nvPicPr>
        <p:blipFill>
          <a:blip r:embed="rId6"/>
          <a:stretch>
            <a:fillRect/>
          </a:stretch>
        </p:blipFill>
        <p:spPr bwMode="auto">
          <a:xfrm>
            <a:off x="457200" y="1790700"/>
            <a:ext cx="8229600" cy="17018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Neo4j dense store</a:t>
            </a:r>
          </a:p>
        </p:txBody>
      </p:sp>
      <p:sp>
        <p:nvSpPr>
          <p:cNvPr id="3" name="Content Placeholder 2"/>
          <p:cNvSpPr>
            <a:spLocks noGrp="1"/>
          </p:cNvSpPr>
          <p:nvPr>
            <p:ph idx="1"/>
          </p:nvPr>
        </p:nvSpPr>
        <p:spPr/>
        <p:txBody>
          <a:bodyPr/>
          <a:lstStyle/>
          <a:p>
            <a:pPr lvl="0"/>
            <a:r>
              <a:rPr/>
              <a:t>Based on multi-root generational B+Tree</a:t>
            </a:r>
          </a:p>
          <a:p>
            <a:pPr lvl="0"/>
            <a:r>
              <a:rPr/>
              <a:t>Dense relationship store</a:t>
            </a:r>
          </a:p>
          <a:p>
            <a:pPr lvl="1"/>
            <a:r>
              <a:rPr/>
              <a:t>Separate root for each node</a:t>
            </a:r>
          </a:p>
          <a:p>
            <a:pPr lvl="1"/>
            <a:r>
              <a:rPr/>
              <a:t>Effectively a map of {this node, type, direction, other node} -&gt; properties</a:t>
            </a:r>
          </a:p>
          <a:p>
            <a:pPr lvl="1"/>
            <a:r>
              <a:rPr/>
              <a:t>Used when relationships of a type exceed the dynamic store capacity</a:t>
            </a:r>
          </a:p>
          <a:p>
            <a:pPr lvl="0" indent="0" marL="0">
              <a:spcBef>
                <a:spcPts val="3000"/>
              </a:spcBef>
              <a:buNone/>
            </a:pPr>
            <a:r>
              <a:rPr b="1"/>
              <a:t>Neo4j block format - Key improvements</a:t>
            </a:r>
          </a:p>
        </p:txBody>
      </p:sp>
      <p:pic>
        <p:nvPicPr>
          <p:cNvPr descr="https://github.com/ManuelePasini/slides-markdown/blob/master/slides/images/dt/neo4j/block_format_access.png?raw=true" id="0" name="Picture 1"/>
          <p:cNvPicPr>
            <a:picLocks noGrp="1" noChangeAspect="1"/>
          </p:cNvPicPr>
          <p:nvPr/>
        </p:nvPicPr>
        <p:blipFill>
          <a:blip r:embed="rId7"/>
          <a:stretch>
            <a:fillRect/>
          </a:stretch>
        </p:blipFill>
        <p:spPr bwMode="auto">
          <a:xfrm>
            <a:off x="2019300" y="1193800"/>
            <a:ext cx="5105400" cy="2882900"/>
          </a:xfrm>
          <a:prstGeom prst="rect">
            <a:avLst/>
          </a:prstGeom>
          <a:noFill/>
          <a:ln w="9525">
            <a:noFill/>
            <a:headEnd/>
            <a:tailEnd/>
          </a:ln>
        </p:spPr>
      </p:pic>
      <p:sp>
        <p:nvSpPr>
          <p:cNvPr id="1" name="TextBox 3"/>
          <p:cNvSpPr txBox="1"/>
          <p:nvPr/>
        </p:nvSpPr>
        <p:spPr>
          <a:xfrm>
            <a:off x="457200" y="4076700"/>
            <a:ext cx="8229600" cy="508000"/>
          </a:xfrm>
          <a:prstGeom prst="rect">
            <a:avLst/>
          </a:prstGeom>
          <a:noFill/>
        </p:spPr>
        <p:txBody>
          <a:bodyPr/>
          <a:lstStyle/>
          <a:p>
            <a:pPr lvl="0" indent="0" marL="0" algn="ctr">
              <a:buNone/>
            </a:pPr>
            <a:r>
              <a:rPr/>
              <a:t>Accessing block format</a:t>
            </a:r>
          </a:p>
        </p:txBody>
      </p:sp>
      <p:sp>
        <p:nvSpPr>
          <p:cNvPr id="3" name="Content Placeholder 2"/>
          <p:cNvSpPr>
            <a:spLocks noGrp="1"/>
          </p:cNvSpPr>
          <p:nvPr>
            <p:ph idx="1"/>
          </p:nvPr>
        </p:nvSpPr>
        <p:spPr/>
        <p:txBody>
          <a:bodyPr/>
          <a:lstStyle/>
          <a:p>
            <a:pPr lvl="0"/>
            <a:r>
              <a:rPr/>
              <a:t>Fast queries: Fewer disk/memory accesses.</a:t>
            </a:r>
          </a:p>
          <a:p>
            <a:pPr lvl="0"/>
            <a:r>
              <a:rPr/>
              <a:t>More memory efficient: Data colocations means performance gains; fewer pages need to be loaded -&gt; fewer page faults -&gt; fewer I/O operations</a:t>
            </a:r>
          </a:p>
          <a:p>
            <a:pPr lvl="0"/>
            <a:r>
              <a:rPr/>
              <a:t>Faster property access: Properties inlined with nodes/relationships</a:t>
            </a:r>
          </a:p>
          <a:p>
            <a:pPr lvl="0" indent="0" marL="0">
              <a:spcBef>
                <a:spcPts val="3000"/>
              </a:spcBef>
              <a:buNone/>
            </a:pPr>
            <a:r>
              <a:rPr b="1"/>
              <a:t>Neo4j - Community Edition</a:t>
            </a:r>
          </a:p>
          <a:p>
            <a:pPr lvl="0"/>
            <a:r>
              <a:rPr/>
              <a:t>Open source version of Neo4j</a:t>
            </a:r>
          </a:p>
          <a:p>
            <a:pPr lvl="0"/>
            <a:r>
              <a:rPr/>
              <a:t>Aligned data layout</a:t>
            </a:r>
          </a:p>
          <a:p>
            <a:pPr lvl="0"/>
            <a:r>
              <a:rPr/>
              <a:t>No info whatsoever available anywhere</a:t>
            </a:r>
          </a:p>
          <a:p>
            <a:pPr lvl="0" indent="0" marL="0">
              <a:spcBef>
                <a:spcPts val="3000"/>
              </a:spcBef>
              <a:buNone/>
            </a:pPr>
            <a:r>
              <a:rPr b="1"/>
              <a:t>Nice considerations</a:t>
            </a:r>
          </a:p>
          <a:p>
            <a:pPr lvl="0"/>
            <a:r>
              <a:rPr/>
              <a:t>In addition to the organization of the local index discussed above, which determines how data is organized in a single LSM component (file), another key design choice for spatial LSM indexes is the merge policy, which determines when and how components are merged. The</a:t>
            </a:r>
          </a:p>
        </p:txBody>
      </p:sp>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AsterixDB</a:t>
            </a:r>
          </a:p>
        </p:txBody>
      </p:sp>
      <p:sp>
        <p:nvSpPr>
          <p:cNvPr id="3" name="Content Placeholder 2"/>
          <p:cNvSpPr>
            <a:spLocks noGrp="1"/>
          </p:cNvSpPr>
          <p:nvPr>
            <p:ph idx="1"/>
          </p:nvPr>
        </p:nvSpPr>
        <p:spPr/>
        <p:txBody>
          <a:bodyPr/>
          <a:lstStyle/>
          <a:p>
            <a:pPr lvl="0" indent="0" marL="0">
              <a:spcBef>
                <a:spcPts val="3000"/>
              </a:spcBef>
              <a:buNone/>
            </a:pPr>
            <a:r>
              <a:rPr b="1"/>
              <a:t>AsterixDB - Introduction</a:t>
            </a:r>
          </a:p>
          <a:p>
            <a:pPr lvl="0"/>
            <a:r>
              <a:rPr/>
              <a:t>Distributed LSM-based DBMS</a:t>
            </a:r>
          </a:p>
          <a:p>
            <a:pPr lvl="1"/>
            <a:r>
              <a:rPr/>
              <a:t>Hash-partitioning on primary key</a:t>
            </a:r>
          </a:p>
          <a:p>
            <a:pPr lvl="1"/>
            <a:r>
              <a:rPr/>
              <a:t>Secondary indexes are node-local</a:t>
            </a:r>
          </a:p>
          <a:p>
            <a:pPr lvl="2"/>
            <a:r>
              <a:rPr/>
              <a:t>Run in parallel</a:t>
            </a:r>
            <a:br/>
          </a:p>
          <a:p>
            <a:pPr lvl="2"/>
            <a:r>
              <a:rPr/>
              <a:t>Retrieve a set of PKs</a:t>
            </a:r>
          </a:p>
          <a:p>
            <a:pPr lvl="0"/>
            <a:r>
              <a:rPr/>
              <a:t>JSON based data model (ADM)</a:t>
            </a:r>
          </a:p>
          <a:p>
            <a:pPr lvl="0"/>
            <a:r>
              <a:rPr/>
              <a:t>Asterix Query Language (AQL) as query language</a:t>
            </a:r>
          </a:p>
          <a:p>
            <a:pPr lvl="0" indent="0" marL="1270000">
              <a:buNone/>
            </a:pPr>
            <a:r>
              <a:rPr sz="2000"/>
              <a:t>AsterixDB stores information about the field defined a priori as separate metadata; information about fields that are ”just there” in instances of open Datatypes is stored within each instance.</a:t>
            </a:r>
          </a:p>
          <a:p>
            <a:pPr lvl="0" indent="0" marL="0">
              <a:spcBef>
                <a:spcPts val="3000"/>
              </a:spcBef>
              <a:buNone/>
            </a:pPr>
            <a:r>
              <a:rPr b="1"/>
              <a:t>AsterixDB - Data Model</a:t>
            </a:r>
          </a:p>
          <a:p>
            <a:pPr lvl="0"/>
            <a:r>
              <a:rPr/>
              <a:t>Dataverse: akin to a DB in RDBMS; place to create and manage Datatypes and Datasets</a:t>
            </a:r>
          </a:p>
          <a:p>
            <a:pPr lvl="0"/>
            <a:r>
              <a:rPr/>
              <a:t>Datatype: specifies what its definer wants AsterixDB to know, a priori, about a kind of data that it will be asked to store.</a:t>
            </a:r>
          </a:p>
          <a:p>
            <a:pPr lvl="1"/>
            <a:r>
              <a:rPr/>
              <a:t>Closed Datatype:prevents users from storing objects with extra or illegally missing data.</a:t>
            </a:r>
          </a:p>
          <a:p>
            <a:pPr lvl="1"/>
            <a:r>
              <a:rPr/>
              <a:t>Open Datatype: instances are allowed to have additional content, beyond what the type specifies</a:t>
            </a:r>
          </a:p>
          <a:p>
            <a:pPr lvl="0"/>
            <a:r>
              <a:rPr/>
              <a:t>Dataset: stored collection of data instances of a Datatype</a:t>
            </a:r>
          </a:p>
          <a:p>
            <a:pPr lvl="0" indent="0" marL="0">
              <a:buNone/>
            </a:pPr>
            <a:r>
              <a:rPr b="1"/>
              <a:t>Data is stored (and indexed) as a B+-Tree keyed on primary key</a:t>
            </a:r>
          </a:p>
        </p:txBody>
      </p:sp>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asterixdb/datatype.png?raw=true" id="0" name="Picture 1"/>
          <p:cNvPicPr>
            <a:picLocks noGrp="1" noChangeAspect="1"/>
          </p:cNvPicPr>
          <p:nvPr/>
        </p:nvPicPr>
        <p:blipFill>
          <a:blip r:embed="rId2"/>
          <a:stretch>
            <a:fillRect/>
          </a:stretch>
        </p:blipFill>
        <p:spPr bwMode="auto">
          <a:xfrm>
            <a:off x="457200" y="1930400"/>
            <a:ext cx="4038600" cy="14224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AsterixDB Datatype example</a:t>
            </a:r>
          </a:p>
        </p:txBody>
      </p:sp>
      <p:pic>
        <p:nvPicPr>
          <p:cNvPr descr="https://github.com/ManuelePasini/slides-markdown/blob/master/slides/images/dt/asterixdb/dataset.png?raw=true" id="0" name="Picture 1"/>
          <p:cNvPicPr>
            <a:picLocks noGrp="1" noChangeAspect="1"/>
          </p:cNvPicPr>
          <p:nvPr/>
        </p:nvPicPr>
        <p:blipFill>
          <a:blip r:embed="rId3"/>
          <a:stretch>
            <a:fillRect/>
          </a:stretch>
        </p:blipFill>
        <p:spPr bwMode="auto">
          <a:xfrm>
            <a:off x="4648200" y="1536700"/>
            <a:ext cx="4038600" cy="22098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AsterixDB Dataset example</a:t>
            </a:r>
          </a:p>
        </p:txBody>
      </p:sp>
    </p:spTree>
  </p:cSl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AsterixDB - Internals</a:t>
            </a:r>
          </a:p>
          <a:p>
            <a:pPr lvl="0"/>
            <a:r>
              <a:rPr/>
              <a:t>Secondary indexes are standard LSM-ified indexes (e.g. LSM-B+Tree)</a:t>
            </a:r>
          </a:p>
          <a:p>
            <a:pPr lvl="0"/>
            <a:r>
              <a:rPr/>
              <a:t>Given its LSM-based representation, big focus on handling updates and granting ACID properties (record-level consistency)</a:t>
            </a:r>
          </a:p>
        </p:txBody>
      </p:sp>
      <p:pic>
        <p:nvPicPr>
          <p:cNvPr descr="https://github.com/ManuelePasini/slides-markdown/blob/master/slides/images/dt/asterixdb/lsmified_trees.png?raw=true" id="0" name="Picture 1"/>
          <p:cNvPicPr>
            <a:picLocks noGrp="1" noChangeAspect="1"/>
          </p:cNvPicPr>
          <p:nvPr/>
        </p:nvPicPr>
        <p:blipFill>
          <a:blip r:embed="rId2"/>
          <a:stretch>
            <a:fillRect/>
          </a:stretch>
        </p:blipFill>
        <p:spPr bwMode="auto">
          <a:xfrm>
            <a:off x="457200" y="1473200"/>
            <a:ext cx="2997200" cy="2197100"/>
          </a:xfrm>
          <a:prstGeom prst="rect">
            <a:avLst/>
          </a:prstGeom>
          <a:noFill/>
          <a:ln w="9525">
            <a:noFill/>
            <a:headEnd/>
            <a:tailEnd/>
          </a:ln>
        </p:spPr>
      </p:pic>
      <p:sp>
        <p:nvSpPr>
          <p:cNvPr id="1" name="TextBox 3"/>
          <p:cNvSpPr txBox="1"/>
          <p:nvPr/>
        </p:nvSpPr>
        <p:spPr>
          <a:xfrm>
            <a:off x="457200" y="4076700"/>
            <a:ext cx="2997200" cy="508000"/>
          </a:xfrm>
          <a:prstGeom prst="rect">
            <a:avLst/>
          </a:prstGeom>
          <a:noFill/>
        </p:spPr>
        <p:txBody>
          <a:bodyPr/>
          <a:lstStyle/>
          <a:p>
            <a:pPr lvl="0" indent="0" marL="0" algn="ctr">
              <a:buNone/>
            </a:pPr>
            <a:r>
              <a:rPr/>
              <a:t>Example of secondary LSM B+-Tree and LSM R-tree</a:t>
            </a:r>
          </a:p>
        </p:txBody>
      </p:sp>
      <p:sp>
        <p:nvSpPr>
          <p:cNvPr id="4" name="Text Placeholder 3"/>
          <p:cNvSpPr>
            <a:spLocks noGrp="1"/>
          </p:cNvSpPr>
          <p:nvPr>
            <p:ph idx="2" sz="half" type="body"/>
          </p:nvPr>
        </p:nvSpPr>
        <p:spPr/>
        <p:txBody>
          <a:bodyPr/>
          <a:lstStyle/>
          <a:p>
            <a:pPr lvl="0" indent="0" marL="0">
              <a:buNone/>
            </a:pPr>
            <a:r>
              <a:rPr/>
              <a:t>The final state of insertion, flushing, then deletion applied to a secondary LSM R-tree and a secondary LSM B+-Tree. Both indexes are storing entries of the form &lt;SK; PKi&gt; where SK is a secondary key and PK is the associated primary key. The LSM R-tree handles deletion by inserting the primary keys of the deleted entries in its deleted-key B+-tree, while the LSM B+-tree handles it by inserting a control entry, denoted by &lt;SK;PKi&gt; into its memory component.</a:t>
            </a:r>
          </a:p>
          <a:p>
            <a:pPr lvl="0" indent="0" marL="0">
              <a:spcBef>
                <a:spcPts val="3000"/>
              </a:spcBef>
              <a:buNone/>
            </a:pPr>
            <a:r>
              <a:rPr b="1"/>
              <a:t>RocksDB vs. AsterixDB</a:t>
            </a:r>
          </a:p>
        </p:txBody>
      </p:sp>
      <p:graphicFrame>
        <p:nvGraphicFramePr>
          <p:cNvPr id="6" name="Content Placeholder 5"/>
          <p:cNvGraphicFramePr>
            <a:graphicFrameLocks noGrp="1"/>
          </p:cNvGraphicFramePr>
          <p:nvPr>
            <p:ph idx="1"/>
          </p:nvPr>
        </p:nvGraphicFramePr>
        <p:xfrm>
          <a:off x="3568700" y="203200"/>
          <a:ext cx="5105400" cy="4381500"/>
        </p:xfrm>
        <a:graphic>
          <a:graphicData uri="http://schemas.openxmlformats.org/drawingml/2006/table">
            <a:tbl>
              <a:tblPr firstRow="1" bandRow="1">
                <a:tableStyleId>{5C22544A-7EE6-4342-B048-85BDC9FD1C3A}</a:tableStyleId>
              </a:tblPr>
              <a:tblGrid>
                <a:gridCol w="1701800"/>
                <a:gridCol w="1701800"/>
                <a:gridCol w="1701800"/>
              </a:tblGrid>
              <a:tr h="0">
                <a:tc>
                  <a:txBody>
                    <a:bodyPr/>
                    <a:lstStyle/>
                    <a:p>
                      <a:pPr lvl="0" indent="0" marL="0" algn="l">
                        <a:buNone/>
                      </a:pPr>
                      <a:r>
                        <a:rPr/>
                        <a:t>Comparison</a:t>
                      </a:r>
                    </a:p>
                  </a:txBody>
                  <a:tcPr/>
                </a:tc>
                <a:tc>
                  <a:txBody>
                    <a:bodyPr/>
                    <a:lstStyle/>
                    <a:p>
                      <a:pPr lvl="0" indent="0" marL="0" algn="ctr">
                        <a:buNone/>
                      </a:pPr>
                      <a:r>
                        <a:rPr/>
                        <a:t>AsterixDB</a:t>
                      </a:r>
                    </a:p>
                  </a:txBody>
                  <a:tcPr/>
                </a:tc>
                <a:tc>
                  <a:txBody>
                    <a:bodyPr/>
                    <a:lstStyle/>
                    <a:p>
                      <a:pPr lvl="0" indent="0" marL="0" algn="r">
                        <a:buNone/>
                      </a:pPr>
                      <a:r>
                        <a:rPr/>
                        <a:t>RocksDB</a:t>
                      </a:r>
                    </a:p>
                  </a:txBody>
                  <a:tcPr/>
                </a:tc>
              </a:tr>
              <a:tr h="0">
                <a:tc>
                  <a:txBody>
                    <a:bodyPr/>
                    <a:lstStyle/>
                    <a:p>
                      <a:pPr lvl="0" indent="0" marL="0" algn="l">
                        <a:buNone/>
                      </a:pPr>
                      <a:r>
                        <a:rPr/>
                        <a:t>Stats</a:t>
                      </a:r>
                    </a:p>
                  </a:txBody>
                </a:tc>
                <a:tc>
                  <a:txBody>
                    <a:bodyPr/>
                    <a:lstStyle/>
                    <a:p>
                      <a:pPr lvl="0" indent="0" marL="0" algn="ctr">
                        <a:buNone/>
                      </a:pPr>
                      <a:r>
                        <a:rPr/>
                        <a:t>None</a:t>
                      </a:r>
                    </a:p>
                  </a:txBody>
                </a:tc>
                <a:tc>
                  <a:txBody>
                    <a:bodyPr/>
                    <a:lstStyle/>
                    <a:p>
                      <a:pPr lvl="0" indent="0" marL="0" algn="r">
                        <a:buNone/>
                      </a:pPr>
                      <a:r>
                        <a:rPr/>
                        <a:t>None</a:t>
                      </a:r>
                    </a:p>
                  </a:txBody>
                </a:tc>
              </a:tr>
              <a:tr h="0">
                <a:tc>
                  <a:txBody>
                    <a:bodyPr/>
                    <a:lstStyle/>
                    <a:p>
                      <a:pPr lvl="0" indent="0" marL="0" algn="l">
                        <a:buNone/>
                      </a:pPr>
                      <a:r>
                        <a:rPr/>
                        <a:t>Compaction</a:t>
                      </a:r>
                    </a:p>
                  </a:txBody>
                </a:tc>
                <a:tc>
                  <a:txBody>
                    <a:bodyPr/>
                    <a:lstStyle/>
                    <a:p>
                      <a:pPr lvl="0" indent="0" marL="0" algn="ctr">
                        <a:buNone/>
                      </a:pPr>
                      <a:r>
                        <a:rPr/>
                        <a:t>focus on managing updates</a:t>
                      </a:r>
                    </a:p>
                  </a:txBody>
                </a:tc>
                <a:tc>
                  <a:txBody>
                    <a:bodyPr/>
                    <a:lstStyle/>
                    <a:p>
                      <a:pPr lvl="0" indent="0" marL="0" algn="r">
                        <a:buNone/>
                      </a:pPr>
                      <a:r>
                        <a:rPr/>
                        <a:t>key-based</a:t>
                      </a:r>
                    </a:p>
                  </a:txBody>
                </a:tc>
              </a:tr>
              <a:tr h="0">
                <a:tc>
                  <a:txBody>
                    <a:bodyPr/>
                    <a:lstStyle/>
                    <a:p>
                      <a:pPr lvl="0" indent="0" marL="0" algn="l">
                        <a:buNone/>
                      </a:pPr>
                      <a:r>
                        <a:rPr/>
                        <a:t>Partitioning</a:t>
                      </a:r>
                    </a:p>
                  </a:txBody>
                </a:tc>
                <a:tc>
                  <a:txBody>
                    <a:bodyPr/>
                    <a:lstStyle/>
                    <a:p>
                      <a:pPr lvl="0" indent="0" marL="0" algn="ctr">
                        <a:buNone/>
                      </a:pPr>
                      <a:r>
                        <a:rPr/>
                        <a:t>Hash-partitioning</a:t>
                      </a:r>
                    </a:p>
                  </a:txBody>
                </a:tc>
                <a:tc>
                  <a:txBody>
                    <a:bodyPr/>
                    <a:lstStyle/>
                    <a:p>
                      <a:pPr lvl="0" indent="0" marL="0" algn="r">
                        <a:buNone/>
                      </a:pPr>
                      <a:r>
                        <a:rPr/>
                        <a:t>None</a:t>
                      </a:r>
                    </a:p>
                  </a:txBody>
                </a:tc>
              </a:tr>
              <a:tr h="0">
                <a:tc>
                  <a:txBody>
                    <a:bodyPr/>
                    <a:lstStyle/>
                    <a:p>
                      <a:pPr lvl="0" indent="0" marL="0" algn="l">
                        <a:buNone/>
                      </a:pPr>
                      <a:r>
                        <a:rPr/>
                        <a:t>Queries</a:t>
                      </a:r>
                    </a:p>
                  </a:txBody>
                </a:tc>
                <a:tc>
                  <a:txBody>
                    <a:bodyPr/>
                    <a:lstStyle/>
                    <a:p>
                      <a:pPr lvl="0" indent="0" marL="0" algn="ctr">
                        <a:buNone/>
                      </a:pPr>
                      <a:r>
                        <a:rPr/>
                        <a:t>SQL-Like</a:t>
                      </a:r>
                    </a:p>
                  </a:txBody>
                </a:tc>
                <a:tc>
                  <a:txBody>
                    <a:bodyPr/>
                    <a:lstStyle/>
                    <a:p>
                      <a:pPr lvl="0" indent="0" marL="0" algn="r">
                        <a:buNone/>
                      </a:pPr>
                      <a:r>
                        <a:rPr/>
                        <a:t>KV DBMS</a:t>
                      </a:r>
                    </a:p>
                  </a:txBody>
                </a:tc>
              </a:tr>
              <a:tr h="0">
                <a:tc>
                  <a:txBody>
                    <a:bodyPr/>
                    <a:lstStyle/>
                    <a:p>
                      <a:pPr lvl="0" indent="0" marL="0" algn="l">
                        <a:buNone/>
                      </a:pPr>
                      <a:r>
                        <a:rPr/>
                        <a:t>Workload balancing</a:t>
                      </a:r>
                    </a:p>
                  </a:txBody>
                </a:tc>
                <a:tc>
                  <a:txBody>
                    <a:bodyPr/>
                    <a:lstStyle/>
                    <a:p>
                      <a:pPr lvl="0" indent="0" marL="0" algn="ctr">
                        <a:buNone/>
                      </a:pPr>
                      <a:r>
                        <a:rPr/>
                        <a:t>Native (hash-partitioning on keys)</a:t>
                      </a:r>
                    </a:p>
                  </a:txBody>
                </a:tc>
                <a:tc>
                  <a:txBody>
                    <a:bodyPr/>
                    <a:lstStyle/>
                    <a:p>
                      <a:pPr lvl="0" indent="0" marL="0" algn="r">
                        <a:buNone/>
                      </a:pPr>
                      <a:r>
                        <a:rPr/>
                        <a:t>None</a:t>
                      </a:r>
                    </a:p>
                  </a:txBody>
                </a:tc>
              </a:tr>
            </a:tbl>
          </a:graphicData>
        </a:graphic>
      </p:graphicFrame>
    </p:spTree>
  </p:cSl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AsterixDB - Deploy</a:t>
            </a:r>
          </a:p>
          <a:p>
            <a:pPr lvl="0" indent="0">
              <a:buNone/>
            </a:pPr>
            <a:r>
              <a:rPr>
                <a:latin typeface="Courier"/>
              </a:rPr>
              <a:t>git clone https://github.com/ManuelePasini/asterixdb.git
cd asterixdb</a:t>
            </a:r>
          </a:p>
          <a:p>
            <a:pPr lvl="0" indent="0" marL="0">
              <a:buNone/>
            </a:pPr>
            <a:r>
              <a:rPr/>
              <a:t>Install maven if not present</a:t>
            </a:r>
          </a:p>
          <a:p>
            <a:pPr lvl="0" indent="0">
              <a:buNone/>
            </a:pPr>
            <a:r>
              <a:rPr>
                <a:latin typeface="Courier"/>
              </a:rPr>
              <a:t>sudo apt install maven</a:t>
            </a:r>
          </a:p>
          <a:p>
            <a:pPr lvl="0" indent="0" marL="0">
              <a:buNone/>
            </a:pPr>
            <a:r>
              <a:rPr/>
              <a:t>Install jdk21</a:t>
            </a:r>
          </a:p>
          <a:p>
            <a:pPr lvl="0" indent="0">
              <a:buNone/>
            </a:pPr>
            <a:r>
              <a:rPr>
                <a:latin typeface="Courier"/>
              </a:rPr>
              <a:t>sudo apt install openjdk-21-jdk -y
sudo update-alternatives --config java</a:t>
            </a:r>
          </a:p>
          <a:p>
            <a:pPr lvl="0" indent="0" marL="0">
              <a:buNone/>
            </a:pPr>
            <a:r>
              <a:rPr/>
              <a:t>Build AsterixDB</a:t>
            </a:r>
          </a:p>
          <a:p>
            <a:pPr lvl="0" indent="0">
              <a:buNone/>
            </a:pPr>
            <a:r>
              <a:rPr>
                <a:latin typeface="Courier"/>
              </a:rPr>
              <a:t>mvn clean package -DskipTests</a:t>
            </a:r>
          </a:p>
          <a:p>
            <a:pPr lvl="0" indent="0" marL="0">
              <a:buNone/>
            </a:pPr>
            <a:r>
              <a:rPr/>
              <a:t>Run AsterixDB</a:t>
            </a:r>
          </a:p>
          <a:p>
            <a:pPr lvl="0" indent="0">
              <a:buNone/>
            </a:pPr>
            <a:r>
              <a:rPr>
                <a:latin typeface="Courier"/>
              </a:rPr>
              <a:t>cd asterixdb/asterixdb/asterix-server/target/apache-asterixdb-0.9.10-SNAPSHOT
// Deploy node controller
bin/asterixncservice &gt; red-service.log 2&gt;&amp;1 &amp;
// Deploy cluster controller
bin/asterixcc -config-file opt/local/conf/cc.conf &gt; cc.log 2&gt;&amp;1 &amp;l</a:t>
            </a:r>
          </a:p>
          <a:p>
            <a:pPr lvl="0" indent="0" marL="0">
              <a:buNone/>
            </a:pPr>
            <a:r>
              <a:rPr/>
              <a:t>Kill AsterixDB</a:t>
            </a:r>
          </a:p>
          <a:p>
            <a:pPr lvl="0" indent="0">
              <a:buNone/>
            </a:pPr>
            <a:r>
              <a:rPr>
                <a:latin typeface="Courier"/>
              </a:rPr>
              <a:t>ps aux | grep asterix | grep -v grep | awk '{print $2}' | xargs kill -9</a:t>
            </a:r>
          </a:p>
          <a:p>
            <a:pPr lvl="0" indent="0" marL="0">
              <a:spcBef>
                <a:spcPts val="3000"/>
              </a:spcBef>
              <a:buNone/>
            </a:pPr>
            <a:r>
              <a:rPr b="1"/>
              <a:t>AsterixDB - Measurements dataverse setup</a:t>
            </a:r>
          </a:p>
          <a:p>
            <a:pPr lvl="0" indent="0">
              <a:buNone/>
            </a:pPr>
            <a:r>
              <a:rPr>
                <a:latin typeface="Courier"/>
              </a:rPr>
              <a:t>drop dataverse Measurements_Dataverse if exists;
create dataverse Measurements_Dataverse;
use Measurements_Dataverse;
create type PunctualMeasurement as closed {
  meas_id: string, // device_id + meas_type + timestamp
  timestamp: datetime,      
  device_id: string,
  controlled_property: string,
  `value`: int,
  location: point
};  
create type SpatialMasurement as closed {
  meas_id: string, // device_id + meas_type + timestamp
  dateObserved: datetime,       
  device_id: string,
  controlled_property: string,
  `value`: int,
  location: polygon
};
create dataset Measurements(PunctualMeasurement)
primary key meas_id;
create index meas_location
on Measurements(location) type rtree;</a:t>
            </a:r>
          </a:p>
          <a:p>
            <a:pPr lvl="0" indent="0" marL="0">
              <a:spcBef>
                <a:spcPts val="3000"/>
              </a:spcBef>
              <a:buNone/>
            </a:pPr>
            <a:r>
              <a:rPr b="1"/>
              <a:t>AsterixDB - Open measurements setup</a:t>
            </a:r>
          </a:p>
        </p:txBody>
      </p:sp>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a:buNone/>
            </a:pPr>
            <a:r>
              <a:rPr>
                <a:latin typeface="Courier"/>
              </a:rPr>
              <a:t>create type PunctualOpenMeasurement as open {
  meas_id: string, 
  timestamp: datetime,      
  device_id: string,
  controlled_property: string,
  `value`: int,
  location: point
};
CREATE DATASET OpenMeasurements(Measurement)IF NOT EXISTS primary key id;
create index measurement_location on OpenMeasurements(location) type rtree;</a:t>
            </a:r>
          </a:p>
        </p:txBody>
      </p:sp>
      <p:sp>
        <p:nvSpPr>
          <p:cNvPr id="4" name="Content Placeholder 3"/>
          <p:cNvSpPr>
            <a:spLocks noGrp="1"/>
          </p:cNvSpPr>
          <p:nvPr>
            <p:ph idx="2" sz="half"/>
          </p:nvPr>
        </p:nvSpPr>
        <p:spPr/>
        <p:txBody>
          <a:bodyPr/>
          <a:lstStyle/>
          <a:p>
            <a:pPr lvl="0" indent="0">
              <a:buNone/>
            </a:pPr>
            <a:r>
              <a:rPr>
                <a:latin typeface="Courier"/>
              </a:rPr>
              <a:t>  CREATE TYPE NodeRelationship AS CLOSED {
      id: int,
      `type`: string,
      toN: bigint,
      fromNextRel: int?,
      toNextRel: int?
  };</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DT in literature - #2</a:t>
            </a:r>
          </a:p>
        </p:txBody>
      </p:sp>
      <p:sp>
        <p:nvSpPr>
          <p:cNvPr id="3" name="Content Placeholder 2"/>
          <p:cNvSpPr>
            <a:spLocks noGrp="1"/>
          </p:cNvSpPr>
          <p:nvPr>
            <p:ph idx="1"/>
          </p:nvPr>
        </p:nvSpPr>
        <p:spPr/>
        <p:txBody>
          <a:bodyPr/>
          <a:lstStyle/>
          <a:p>
            <a:pPr lvl="0"/>
            <a:r>
              <a:rPr/>
              <a:t>Mostly manufacturing, smart cities, health domain</a:t>
            </a:r>
          </a:p>
          <a:p>
            <a:pPr lvl="0"/>
            <a:r>
              <a:rPr/>
              <a:t>Still mostly application oriented, focused on visualization (e.g. Unity3D)</a:t>
            </a:r>
          </a:p>
          <a:p>
            <a:pPr lvl="0"/>
            <a:r>
              <a:rPr/>
              <a:t>While concept of data as a core component is arising..</a:t>
            </a:r>
          </a:p>
          <a:p>
            <a:pPr lvl="0"/>
            <a:r>
              <a:rPr/>
              <a:t>… Still left unconsidered in most research papers.</a:t>
            </a:r>
          </a:p>
          <a:p>
            <a:pPr lvl="0"/>
            <a:r>
              <a:rPr/>
              <a:t>However, some standard models are emerging…</a:t>
            </a:r>
          </a:p>
          <a:p>
            <a:pPr lvl="0"/>
            <a:r>
              <a:rPr/>
              <a:t>Most cited: Fei Tao, Univ. of Beijing</a:t>
            </a:r>
          </a:p>
        </p:txBody>
      </p:sp>
    </p:spTree>
  </p:cSl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1 Dataset</a:t>
            </a:r>
          </a:p>
          <a:p>
            <a:pPr lvl="1" indent="0">
              <a:buNone/>
            </a:pPr>
            <a:r>
              <a:rPr>
                <a:latin typeface="Courier"/>
              </a:rPr>
              <a:t>//meas_id = device_id + meas_type + timestamp
use Measurements_Dataverse;
create dataset OpenMeasurements(PunctuaOpenMeasurement)
primary key meas_id;
create index meas_location
on OpenMeasurements(location) type rtree;</a:t>
            </a:r>
          </a:p>
        </p:txBody>
      </p:sp>
      <p:sp>
        <p:nvSpPr>
          <p:cNvPr id="4" name="Content Placeholder 3"/>
          <p:cNvSpPr>
            <a:spLocks noGrp="1"/>
          </p:cNvSpPr>
          <p:nvPr>
            <p:ph idx="2" sz="half"/>
          </p:nvPr>
        </p:nvSpPr>
        <p:spPr/>
        <p:txBody>
          <a:bodyPr/>
          <a:lstStyle/>
          <a:p>
            <a:pPr lvl="0"/>
            <a:r>
              <a:rPr/>
              <a:t>1 Dataset x Device</a:t>
            </a:r>
          </a:p>
          <a:p>
            <a:pPr lvl="1" indent="0">
              <a:buNone/>
            </a:pPr>
            <a:r>
              <a:rPr>
                <a:latin typeface="Courier"/>
              </a:rPr>
              <a:t>//meas_id = meas_type + timestamp
use Measurements_Dataverse;
create dataset {Dev_id}_OpenMeasurements(PunctuaOpenMeasurement)
primary key meas_id;
create index meas_location
on OpenMeasurements(location) type rtree;</a:t>
            </a:r>
          </a:p>
        </p:txBody>
      </p:sp>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Text Placeholder 3"/>
              <p:cNvSpPr>
                <a:spLocks noGrp="1"/>
              </p:cNvSpPr>
              <p:nvPr>
                <p:ph idx="2" sz="half" type="body"/>
              </p:nvPr>
            </p:nvSpPr>
            <p:spPr/>
            <p:txBody>
              <a:bodyPr/>
              <a:lstStyle/>
              <a:p>
                <a:pPr lvl="0" indent="0" marL="0">
                  <a:spcBef>
                    <a:spcPts val="3000"/>
                  </a:spcBef>
                  <a:buNone/>
                </a:pPr>
                <a:r>
                  <a:rPr b="1"/>
                  <a:t>AsterixDB - Device Measurement</a:t>
                </a:r>
              </a:p>
              <a:p>
                <a:pPr lvl="0"/>
                <a:r>
                  <a:rPr/>
                  <a:t>Se metto tutto in un tabellone è una merda in lettura perchè devo, al netto di filtrare su t4imestamp e location, filtrare su una regex della chiave per prendere solamente quel tipo di ts.</a:t>
                </a:r>
              </a:p>
              <a:p>
                <a:pPr lvl="0"/>
                <a:r>
                  <a:rPr/>
                  <a:t>Posso pushare sotto la tsId come attributo per fare un match secco, oppure portare giù anche i singoli attributi che compongono la chiave, ma è ridontante…</a:t>
                </a:r>
              </a:p>
              <a:p>
                <a:pPr lvl="1" indent="0" marL="342900">
                  <a:buNone/>
                </a:pPr>
                <a:r>
                  <a:rPr/>
                  <a:t>DROP dataverse Measurements_Dataverse IF EXISTS; CREATE DATAVERSE Measurements_Dataverse; USE Measurements_Dataverse;</a:t>
                </a:r>
              </a:p>
              <a:p>
                <a:pPr lvl="1" indent="0" marL="342900">
                  <a:buNone/>
                </a:pPr>
                <a:r>
                  <a:rPr/>
                  <a:t>CREATE TYPE PropertyValue AS OPEN { stringValue: string?, doubleValue: double?, intValue: int? };</a:t>
                </a:r>
              </a:p>
              <a:p>
                <a:pPr lvl="1" indent="0" marL="342900">
                  <a:buNone/>
                </a:pPr>
                <a:r>
                  <a:rPr/>
                  <a:t>CREATE TYPE Property AS CLOSED { id: int, sourceId: bigint, sourceType: Boolean, </a:t>
                </a:r>
                <a:r>
                  <a:rPr>
                    <a:latin typeface="Courier"/>
                  </a:rPr>
                  <a:t>key</a:t>
                </a:r>
                <a:r>
                  <a:rPr/>
                  <a:t>: string, </a:t>
                </a:r>
                <a:r>
                  <a:rPr>
                    <a:latin typeface="Courier"/>
                  </a:rPr>
                  <a:t>value</a:t>
                </a:r>
                <a:r>
                  <a:rPr/>
                  <a:t>: PropertyValue, </a:t>
                </a:r>
                <a:r>
                  <a:rPr>
                    <a:latin typeface="Courier"/>
                  </a:rPr>
                  <a:t>type</a:t>
                </a:r>
                <a:r>
                  <a:rPr/>
                  <a:t>: int, fromTimestamp: DATETIME?, toTimestamp: DATETIME? };</a:t>
                </a:r>
              </a:p>
              <a:p>
                <a:pPr lvl="1" indent="0" marL="342900">
                  <a:buNone/>
                </a:pPr>
                <a:r>
                  <a:rPr/>
                  <a:t>CREATE TYPE NodeRelationship AS CLOSED { id: int, </a:t>
                </a:r>
                <a:r>
                  <a:rPr>
                    <a:latin typeface="Courier"/>
                  </a:rPr>
                  <a:t>type</a:t>
                </a:r>
                <a:r>
                  <a:rPr/>
                  <a:t>: string, fromN: bigint, toN: bigint, fromNextRel: int?, toNextRel: int?, fromTimestamp: DATETIME?, toTimestamp: DATETIME?, nextProp: int?, properties: [Property]? };</a:t>
                </a:r>
              </a:p>
              <a:p>
                <a:pPr lvl="1" indent="0" marL="342900">
                  <a:buNone/>
                </a:pPr>
                <a:r>
                  <a:rPr/>
                  <a:t>CREATE TYPE Measurement AS OPEN { id: STRING, timestamp: DATETIME, nextRel: int?, nextProp: int?, property: STRING, location: geometry, relationships: [NodeRelationship], properties: [Property] fromTimestamp: DATETIME, toTimestamp: DATETIME, </a:t>
                </a:r>
                <a:r>
                  <a:rPr>
                    <a:latin typeface="Courier"/>
                  </a:rPr>
                  <a:t>value</a:t>
                </a:r>
                <a:r>
                  <a:rPr/>
                  <a:t>: FLOAT };</a:t>
                </a:r>
              </a:p>
              <a:p>
                <a:pPr lvl="1" indent="0" marL="342900">
                  <a:buNone/>
                </a:pPr>
                <a:r>
                  <a:rPr/>
                  <a:t>CREATE DATASET OpenMeasurements(Measurement)IF NOT EXISTS primary key id; create index measurement_location on OpenMeasurements(location) type rtree;</a:t>
                </a:r>
              </a:p>
              <a:p>
                <a:pPr lvl="0" indent="0" marL="0">
                  <a:spcBef>
                    <a:spcPts val="3000"/>
                  </a:spcBef>
                  <a:buNone/>
                </a:pPr>
                <a:r>
                  <a:rPr b="1"/>
                  <a:t>Temporal graphs</a:t>
                </a:r>
              </a:p>
              <a:p>
                <a:pPr lvl="0" indent="0" marL="0">
                  <a:buNone/>
                </a:pPr>
                <a:r>
                  <a:rPr/>
                  <a:t>Three basic approaches:</a:t>
                </a:r>
              </a:p>
              <a:p>
                <a:pPr lvl="0"/>
                <a:r>
                  <a:rPr/>
                  <a:t>Duration-labeled temporal graphs (DLTG&lt;) : edges are labeled with a value representing the duration of the relationship between two nodes</a:t>
                </a:r>
              </a:p>
              <a:p>
                <a:pPr lvl="0"/>
                <a:r>
                  <a:rPr/>
                  <a:t>Interval-labeled temporal graphs (ILTG): each edge is a temporal edge representing a relationship from a vertex u to another vertex v, valid during a time interval </a:t>
                </a:r>
                <a14:m>
                  <m:oMath xmlns:m="http://schemas.openxmlformats.org/officeDocument/2006/math">
                    <m:r>
                      <m:t>I</m:t>
                    </m:r>
                    <m:r>
                      <m:rPr>
                        <m:sty m:val="p"/>
                      </m:rPr>
                      <m:t>=</m:t>
                    </m:r>
                    <m:d>
                      <m:dPr>
                        <m:begChr m:val="["/>
                        <m:endChr m:val="]"/>
                        <m:sepChr m:val=""/>
                        <m:grow/>
                      </m:dPr>
                      <m:e>
                        <m:sSub>
                          <m:e>
                            <m:r>
                              <m:t>t</m:t>
                            </m:r>
                          </m:e>
                          <m:sub>
                            <m:r>
                              <m:t>Z</m:t>
                            </m:r>
                          </m:sub>
                        </m:sSub>
                        <m:r>
                          <m:t>Z</m:t>
                        </m:r>
                        <m:r>
                          <m:t>s</m:t>
                        </m:r>
                        <m:r>
                          <m:rPr>
                            <m:sty m:val="p"/>
                          </m:rPr>
                          <m:t>,</m:t>
                        </m:r>
                        <m:sSub>
                          <m:e>
                            <m:r>
                              <m:t>t</m:t>
                            </m:r>
                          </m:e>
                          <m:sub>
                            <m:r>
                              <m:t>e</m:t>
                            </m:r>
                          </m:sub>
                        </m:sSub>
                      </m:e>
                    </m:d>
                  </m:oMath>
                </a14:m>
                <a:r>
                  <a:rPr/>
                  <a:t>.</a:t>
                </a:r>
              </a:p>
              <a:p>
                <a:pPr lvl="0"/>
                <a:r>
                  <a:rPr/>
                  <a:t>Snapshot-based temporal graphs (SBTG): A temporal graph </a:t>
                </a:r>
                <a14:m>
                  <m:oMath xmlns:m="http://schemas.openxmlformats.org/officeDocument/2006/math">
                    <m:r>
                      <m:t>G</m:t>
                    </m:r>
                    <m:d>
                      <m:dPr>
                        <m:begChr m:val="["/>
                        <m:endChr m:val="]"/>
                        <m:sepChr m:val=""/>
                        <m:grow/>
                      </m:dPr>
                      <m:e>
                        <m:sSub>
                          <m:e>
                            <m:r>
                              <m:t>t</m:t>
                            </m:r>
                          </m:e>
                          <m:sub>
                            <m:r>
                              <m:t>i</m:t>
                            </m:r>
                          </m:sub>
                        </m:sSub>
                        <m:r>
                          <m:rPr>
                            <m:sty m:val="p"/>
                          </m:rPr>
                          <m:t>,</m:t>
                        </m:r>
                        <m:sSub>
                          <m:e>
                            <m:r>
                              <m:t>t</m:t>
                            </m:r>
                          </m:e>
                          <m:sub>
                            <m:r>
                              <m:t>j</m:t>
                            </m:r>
                          </m:sub>
                        </m:sSub>
                      </m:e>
                    </m:d>
                  </m:oMath>
                </a14:m>
                <a:r>
                  <a:rPr/>
                  <a:t> in a time interval </a:t>
                </a:r>
                <a14:m>
                  <m:oMath xmlns:m="http://schemas.openxmlformats.org/officeDocument/2006/math">
                    <m:d>
                      <m:dPr>
                        <m:begChr m:val="["/>
                        <m:endChr m:val="]"/>
                        <m:sepChr m:val=""/>
                        <m:grow/>
                      </m:dPr>
                      <m:e>
                        <m:sSub>
                          <m:e>
                            <m:r>
                              <m:t>t</m:t>
                            </m:r>
                          </m:e>
                          <m:sub>
                            <m:r>
                              <m:t>i</m:t>
                            </m:r>
                          </m:sub>
                        </m:sSub>
                        <m:r>
                          <m:rPr>
                            <m:sty m:val="p"/>
                          </m:rPr>
                          <m:t>,</m:t>
                        </m:r>
                        <m:sSub>
                          <m:e>
                            <m:r>
                              <m:t>t</m:t>
                            </m:r>
                          </m:e>
                          <m:sub>
                            <m:r>
                              <m:t>j</m:t>
                            </m:r>
                          </m:sub>
                        </m:sSub>
                      </m:e>
                    </m:d>
                  </m:oMath>
                </a14:m>
                <a:r>
                  <a:rPr/>
                  <a:t>, is a sequence {</a:t>
                </a:r>
                <a14:m>
                  <m:oMath xmlns:m="http://schemas.openxmlformats.org/officeDocument/2006/math">
                    <m:sSub>
                      <m:e>
                        <m:r>
                          <m:t>G</m:t>
                        </m:r>
                      </m:e>
                      <m:sub>
                        <m:sSub>
                          <m:e>
                            <m:r>
                              <m:t>t</m:t>
                            </m:r>
                          </m:e>
                          <m:sub>
                            <m:r>
                              <m:t>i</m:t>
                            </m:r>
                          </m:sub>
                        </m:sSub>
                      </m:sub>
                    </m:sSub>
                    <m:r>
                      <m:rPr>
                        <m:sty m:val="p"/>
                      </m:rPr>
                      <m:t>,</m:t>
                    </m:r>
                    <m:sSub>
                      <m:e>
                        <m:r>
                          <m:t>G</m:t>
                        </m:r>
                      </m:e>
                      <m:sub>
                        <m:sSub>
                          <m:e>
                            <m:r>
                              <m:t>t</m:t>
                            </m:r>
                          </m:e>
                          <m:sub>
                            <m:r>
                              <m:t>i</m:t>
                            </m:r>
                          </m:sub>
                        </m:sSub>
                        <m:r>
                          <m:rPr>
                            <m:sty m:val="p"/>
                          </m:rPr>
                          <m:t>+</m:t>
                        </m:r>
                        <m:r>
                          <m:t>1</m:t>
                        </m:r>
                      </m:sub>
                    </m:sSub>
                    <m:r>
                      <m:rPr>
                        <m:sty m:val="p"/>
                      </m:rPr>
                      <m:t>,</m:t>
                    </m:r>
                    <m:r>
                      <m:rPr>
                        <m:sty m:val="p"/>
                      </m:rPr>
                      <m:t>.</m:t>
                    </m:r>
                    <m:r>
                      <m:rPr>
                        <m:sty m:val="p"/>
                      </m:rPr>
                      <m:t>.</m:t>
                    </m:r>
                    <m:r>
                      <m:rPr>
                        <m:sty m:val="p"/>
                      </m:rPr>
                      <m:t>.</m:t>
                    </m:r>
                    <m:r>
                      <m:rPr>
                        <m:sty m:val="p"/>
                      </m:rPr>
                      <m:t>,</m:t>
                    </m:r>
                    <m:sSub>
                      <m:e>
                        <m:r>
                          <m:t>G</m:t>
                        </m:r>
                      </m:e>
                      <m:sub>
                        <m:sSub>
                          <m:e>
                            <m:r>
                              <m:t>t</m:t>
                            </m:r>
                          </m:e>
                          <m:sub>
                            <m:r>
                              <m:t>j</m:t>
                            </m:r>
                          </m:sub>
                        </m:sSub>
                      </m:sub>
                    </m:sSub>
                  </m:oMath>
                </a14:m>
                <a:r>
                  <a:rPr/>
                  <a:t>} of graph snapshots.</a:t>
                </a:r>
              </a:p>
            </p:txBody>
          </p:sp>
        </mc:Choice>
      </mc:AlternateContent>
      <p:pic>
        <p:nvPicPr>
          <p:cNvPr descr="https://github.com/ManuelePasini/slides-markdown/blob/master/slides/images/dt/temporal_graphs/duration_temporal_graph.png?raw=true" id="0" name="Picture 1"/>
          <p:cNvPicPr>
            <a:picLocks noGrp="1" noChangeAspect="1"/>
          </p:cNvPicPr>
          <p:nvPr/>
        </p:nvPicPr>
        <p:blipFill>
          <a:blip r:embed="rId2"/>
          <a:stretch>
            <a:fillRect/>
          </a:stretch>
        </p:blipFill>
        <p:spPr bwMode="auto">
          <a:xfrm>
            <a:off x="3568700" y="1524000"/>
            <a:ext cx="5105400" cy="1739900"/>
          </a:xfrm>
          <a:prstGeom prst="rect">
            <a:avLst/>
          </a:prstGeom>
          <a:noFill/>
          <a:ln w="9525">
            <a:noFill/>
            <a:headEnd/>
            <a:tailEnd/>
          </a:ln>
        </p:spPr>
      </p:pic>
    </p:spTree>
  </p:cSl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Temporal graphs</a:t>
            </a:r>
          </a:p>
          <a:p>
            <a:pPr lvl="0" indent="0" marL="0">
              <a:spcBef>
                <a:spcPts val="3000"/>
              </a:spcBef>
              <a:buNone/>
            </a:pPr>
            <a:r>
              <a:rPr b="1">
                <a:hlinkClick r:id="rId2"/>
              </a:rPr>
              <a:t>Clock-G</a:t>
            </a:r>
            <a:r>
              <a:rPr b="1"/>
              <a:t> @ ICDE 2022</a:t>
            </a:r>
          </a:p>
          <a:p>
            <a:pPr lvl="0" indent="0" marL="0">
              <a:spcBef>
                <a:spcPts val="3000"/>
              </a:spcBef>
              <a:buNone/>
            </a:pPr>
            <a:r>
              <a:rPr b="1">
                <a:hlinkClick r:id="rId3"/>
              </a:rPr>
              <a:t>AeonG</a:t>
            </a:r>
            <a:r>
              <a:rPr b="1"/>
              <a:t> @ VLDB, 2024</a:t>
            </a:r>
          </a:p>
          <a:p>
            <a:pPr lvl="0"/>
            <a:r>
              <a:rPr/>
              <a:t>introduces two temporal syntax extensions in the MATCH clause:</a:t>
            </a:r>
          </a:p>
          <a:p>
            <a:pPr lvl="1"/>
            <a:r>
              <a:rPr/>
              <a:t>Time-Point queries: FOR TT AS OF 𝑡 , which retrieves all graph objects legal at time 𝑡</a:t>
            </a:r>
          </a:p>
          <a:p>
            <a:pPr lvl="1"/>
            <a:r>
              <a:rPr/>
              <a:t>Time-Slice queries: FOR TT FROM 𝑡1 TO 𝑡2, which locates all graph objects consistently legal within the time range from 𝑡1 to 𝑡2.</a:t>
            </a:r>
          </a:p>
          <a:p>
            <a:pPr lvl="0" indent="0" marL="0">
              <a:spcBef>
                <a:spcPts val="3000"/>
              </a:spcBef>
              <a:buNone/>
            </a:pPr>
            <a:r>
              <a:rPr b="1">
                <a:hlinkClick r:id="rId4"/>
              </a:rPr>
              <a:t>T-GQL</a:t>
            </a:r>
            <a:r>
              <a:rPr b="1"/>
              <a:t> @ VLDB Journal, 2023</a:t>
            </a:r>
          </a:p>
          <a:p>
            <a:pPr lvl="0"/>
            <a:r>
              <a:rPr/>
              <a:t>A collection of operators for computing different kinds of temporal paths in a graph, capturing different temporal path semantics.</a:t>
            </a:r>
          </a:p>
          <a:p>
            <a:pPr lvl="0" indent="0" marL="0">
              <a:buNone/>
            </a:pPr>
            <a:r>
              <a:rPr/>
              <a:t>:::: {.columns}</a:t>
            </a:r>
          </a:p>
          <a:p>
            <a:pPr lvl="0" indent="0" marL="0">
              <a:spcBef>
                <a:spcPts val="3000"/>
              </a:spcBef>
              <a:buNone/>
            </a:pPr>
            <a:r>
              <a:rPr b="1"/>
              <a:t>Temporal graphs</a:t>
            </a:r>
          </a:p>
          <a:p>
            <a:pPr lvl="0" indent="0" marL="0">
              <a:spcBef>
                <a:spcPts val="3000"/>
              </a:spcBef>
              <a:buNone/>
            </a:pPr>
            <a:r>
              <a:rPr b="1"/>
              <a:t>Clock-G</a:t>
            </a:r>
          </a:p>
          <a:p>
            <a:pPr lvl="0" indent="0" marL="0">
              <a:spcBef>
                <a:spcPts val="3000"/>
              </a:spcBef>
              <a:buNone/>
            </a:pPr>
            <a:r>
              <a:rPr b="1"/>
              <a:t>Evaluating DTGraph</a:t>
            </a:r>
          </a:p>
        </p:txBody>
      </p:sp>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Competitors:</a:t>
            </a:r>
          </a:p>
          <a:p>
            <a:pPr lvl="1"/>
            <a:r>
              <a:rPr>
                <a:hlinkClick r:id="rId2"/>
              </a:rPr>
              <a:t>AeonG @ VLDB 2024</a:t>
            </a:r>
          </a:p>
          <a:p>
            <a:pPr lvl="1"/>
            <a:r>
              <a:rPr>
                <a:hlinkClick r:id="rId3"/>
              </a:rPr>
              <a:t>HyGraph, Workshop @ EDBT 2025</a:t>
            </a:r>
          </a:p>
          <a:p>
            <a:pPr lvl="1"/>
            <a:r>
              <a:rPr/>
              <a:t>PostgreSQL + Apache AGE + TimescaleDB + PostGIS</a:t>
            </a:r>
          </a:p>
          <a:p>
            <a:pPr lvl="0"/>
            <a:r>
              <a:rPr/>
              <a:t>Dataset:</a:t>
            </a:r>
          </a:p>
          <a:p>
            <a:pPr lvl="1"/>
            <a:r>
              <a:rPr>
                <a:hlinkClick r:id="rId4"/>
              </a:rPr>
              <a:t>SmartBench @ VLDB 2020</a:t>
            </a:r>
          </a:p>
          <a:p>
            <a:pPr lvl="1"/>
            <a:r>
              <a:rPr/>
              <a:t>Agritech (?)</a:t>
            </a:r>
          </a:p>
        </p:txBody>
      </p:sp>
      <p:graphicFrame>
        <p:nvGraphicFramePr>
          <p:cNvPr id="6" name="Content Placeholder 5"/>
          <p:cNvGraphicFramePr>
            <a:graphicFrameLocks noGrp="1"/>
          </p:cNvGraphicFramePr>
          <p:nvPr>
            <p:ph idx="1"/>
          </p:nvPr>
        </p:nvGraphicFramePr>
        <p:xfrm>
          <a:off x="4648200" y="1193800"/>
          <a:ext cx="4038600" cy="3390900"/>
        </p:xfrm>
        <a:graphic>
          <a:graphicData uri="http://schemas.openxmlformats.org/drawingml/2006/table">
            <a:tbl>
              <a:tblPr firstRow="1" bandRow="1">
                <a:tableStyleId>{5C22544A-7EE6-4342-B048-85BDC9FD1C3A}</a:tableStyleId>
              </a:tblPr>
              <a:tblGrid>
                <a:gridCol w="571500"/>
                <a:gridCol w="571500"/>
                <a:gridCol w="571500"/>
                <a:gridCol w="571500"/>
                <a:gridCol w="571500"/>
                <a:gridCol w="571500"/>
                <a:gridCol w="571500"/>
              </a:tblGrid>
              <a:tr h="0">
                <a:tc>
                  <a:txBody>
                    <a:bodyPr/>
                    <a:lstStyle/>
                    <a:p>
                      <a:pPr lvl="0" indent="0" marL="0">
                        <a:buNone/>
                      </a:pPr>
                      <a:r>
                        <a:rPr/>
                        <a:t>Competitor</a:t>
                      </a:r>
                    </a:p>
                  </a:txBody>
                  <a:tcPr/>
                </a:tc>
                <a:tc>
                  <a:txBody>
                    <a:bodyPr/>
                    <a:lstStyle/>
                    <a:p>
                      <a:pPr lvl="0" indent="0" marL="0">
                        <a:buNone/>
                      </a:pPr>
                      <a:r>
                        <a:rPr/>
                        <a:t>Layout</a:t>
                      </a:r>
                    </a:p>
                  </a:txBody>
                  <a:tcPr/>
                </a:tc>
                <a:tc>
                  <a:txBody>
                    <a:bodyPr/>
                    <a:lstStyle/>
                    <a:p>
                      <a:pPr lvl="0" indent="0" marL="0">
                        <a:buNone/>
                      </a:pPr>
                      <a:r>
                        <a:rPr/>
                        <a:t>In-Memory</a:t>
                      </a:r>
                    </a:p>
                  </a:txBody>
                  <a:tcPr/>
                </a:tc>
                <a:tc>
                  <a:txBody>
                    <a:bodyPr/>
                    <a:lstStyle/>
                    <a:p>
                      <a:pPr lvl="0" indent="0" marL="0">
                        <a:buNone/>
                      </a:pPr>
                      <a:r>
                        <a:rPr/>
                        <a:t>Spatial</a:t>
                      </a:r>
                    </a:p>
                  </a:txBody>
                  <a:tcPr/>
                </a:tc>
                <a:tc>
                  <a:txBody>
                    <a:bodyPr/>
                    <a:lstStyle/>
                    <a:p>
                      <a:pPr lvl="0" indent="0" marL="0">
                        <a:buNone/>
                      </a:pPr>
                      <a:r>
                        <a:rPr/>
                        <a:t>Time-Series</a:t>
                      </a:r>
                    </a:p>
                  </a:txBody>
                  <a:tcPr/>
                </a:tc>
                <a:tc>
                  <a:txBody>
                    <a:bodyPr/>
                    <a:lstStyle/>
                    <a:p>
                      <a:pPr lvl="0" indent="0" marL="0">
                        <a:buNone/>
                      </a:pPr>
                      <a:r>
                        <a:rPr/>
                        <a:t>Historical-Graph</a:t>
                      </a:r>
                    </a:p>
                  </a:txBody>
                  <a:tcPr/>
                </a:tc>
                <a:tc>
                  <a:txBody>
                    <a:bodyPr/>
                    <a:lstStyle/>
                    <a:p>
                      <a:pPr lvl="0" indent="0" marL="0">
                        <a:buNone/>
                      </a:pPr>
                      <a:r>
                        <a:rPr/>
                        <a:t>Scale-out</a:t>
                      </a:r>
                    </a:p>
                  </a:txBody>
                  <a:tcPr/>
                </a:tc>
              </a:tr>
              <a:tr h="0">
                <a:tc>
                  <a:txBody>
                    <a:bodyPr/>
                    <a:lstStyle/>
                    <a:p>
                      <a:pPr lvl="0" indent="0" marL="0">
                        <a:buNone/>
                      </a:pPr>
                      <a:r>
                        <a:rPr/>
                        <a:t>AeonG</a:t>
                      </a:r>
                    </a:p>
                  </a:txBody>
                </a:tc>
                <a:tc>
                  <a:txBody>
                    <a:bodyPr/>
                    <a:lstStyle/>
                    <a:p>
                      <a:pPr lvl="0" indent="0" marL="0">
                        <a:buNone/>
                      </a:pPr>
                      <a:r>
                        <a:rPr/>
                        <a:t>Graph</a:t>
                      </a:r>
                    </a:p>
                  </a:txBody>
                </a:tc>
                <a:tc>
                  <a:txBody>
                    <a:bodyPr/>
                    <a:lstStyle/>
                    <a:p>
                      <a:pPr lvl="0" indent="0" marL="0">
                        <a:buNone/>
                      </a:pPr>
                      <a:r>
                        <a:rPr/>
                        <a:t>No</a:t>
                      </a:r>
                    </a:p>
                  </a:txBody>
                </a:tc>
                <a:tc>
                  <a:txBody>
                    <a:bodyPr/>
                    <a:lstStyle/>
                    <a:p>
                      <a:pPr lvl="0" indent="0" marL="0">
                        <a:buNone/>
                      </a:pPr>
                      <a:r>
                        <a:rPr/>
                        <a:t>No</a:t>
                      </a:r>
                    </a:p>
                  </a:txBody>
                </a:tc>
                <a:tc>
                  <a:txBody>
                    <a:bodyPr/>
                    <a:lstStyle/>
                    <a:p>
                      <a:pPr lvl="0" indent="0" marL="0">
                        <a:buNone/>
                      </a:pPr>
                      <a:r>
                        <a:rPr/>
                        <a:t>No</a:t>
                      </a:r>
                    </a:p>
                  </a:txBody>
                </a:tc>
                <a:tc>
                  <a:txBody>
                    <a:bodyPr/>
                    <a:lstStyle/>
                    <a:p>
                      <a:pPr lvl="0" indent="0" marL="0">
                        <a:buNone/>
                      </a:pPr>
                      <a:r>
                        <a:rPr/>
                        <a:t>Yes</a:t>
                      </a:r>
                    </a:p>
                  </a:txBody>
                </a:tc>
                <a:tc>
                  <a:txBody>
                    <a:bodyPr/>
                    <a:lstStyle/>
                    <a:p>
                      <a:pPr lvl="0" indent="0" marL="0">
                        <a:buNone/>
                      </a:pPr>
                      <a:r>
                        <a:rPr/>
                        <a:t>No</a:t>
                      </a:r>
                    </a:p>
                  </a:txBody>
                </a:tc>
              </a:tr>
              <a:tr h="0">
                <a:tc>
                  <a:txBody>
                    <a:bodyPr/>
                    <a:lstStyle/>
                    <a:p>
                      <a:pPr lvl="0" indent="0" marL="0">
                        <a:buNone/>
                      </a:pPr>
                      <a:r>
                        <a:rPr/>
                        <a:t>HyGraph</a:t>
                      </a:r>
                    </a:p>
                  </a:txBody>
                </a:tc>
                <a:tc>
                  <a:txBody>
                    <a:bodyPr/>
                    <a:lstStyle/>
                    <a:p>
                      <a:pPr lvl="0" indent="0" marL="0">
                        <a:buNone/>
                      </a:pPr>
                      <a:r>
                        <a:rPr/>
                        <a:t>Graph</a:t>
                      </a:r>
                    </a:p>
                  </a:txBody>
                </a:tc>
                <a:tc>
                  <a:txBody>
                    <a:bodyPr/>
                    <a:lstStyle/>
                    <a:p>
                      <a:pPr lvl="0" indent="0" marL="0">
                        <a:buNone/>
                      </a:pPr>
                      <a:r>
                        <a:rPr/>
                        <a:t>Yes</a:t>
                      </a:r>
                    </a:p>
                  </a:txBody>
                </a:tc>
                <a:tc>
                  <a:txBody>
                    <a:bodyPr/>
                    <a:lstStyle/>
                    <a:p>
                      <a:pPr lvl="0" indent="0" marL="0">
                        <a:buNone/>
                      </a:pPr>
                      <a:r>
                        <a:rPr/>
                        <a:t>No</a:t>
                      </a:r>
                    </a:p>
                  </a:txBody>
                </a:tc>
                <a:tc>
                  <a:txBody>
                    <a:bodyPr/>
                    <a:lstStyle/>
                    <a:p>
                      <a:pPr lvl="0" indent="0" marL="0">
                        <a:buNone/>
                      </a:pPr>
                      <a:r>
                        <a:rPr/>
                        <a:t>Yes</a:t>
                      </a:r>
                    </a:p>
                  </a:txBody>
                </a:tc>
                <a:tc>
                  <a:txBody>
                    <a:bodyPr/>
                    <a:lstStyle/>
                    <a:p>
                      <a:pPr lvl="0" indent="0" marL="0">
                        <a:buNone/>
                      </a:pPr>
                      <a:r>
                        <a:rPr/>
                        <a:t>Yes</a:t>
                      </a:r>
                    </a:p>
                  </a:txBody>
                </a:tc>
                <a:tc>
                  <a:txBody>
                    <a:bodyPr/>
                    <a:lstStyle/>
                    <a:p>
                      <a:pPr lvl="0" indent="0" marL="0">
                        <a:buNone/>
                      </a:pPr>
                      <a:r>
                        <a:rPr/>
                        <a:t>No</a:t>
                      </a:r>
                    </a:p>
                  </a:txBody>
                </a:tc>
              </a:tr>
              <a:tr h="0">
                <a:tc>
                  <a:txBody>
                    <a:bodyPr/>
                    <a:lstStyle/>
                    <a:p>
                      <a:pPr lvl="0" indent="0" marL="0">
                        <a:buNone/>
                      </a:pPr>
                      <a:r>
                        <a:rPr/>
                        <a:t>PostgreSQL + Age + Timescale + PostGIS</a:t>
                      </a:r>
                    </a:p>
                  </a:txBody>
                </a:tc>
                <a:tc>
                  <a:txBody>
                    <a:bodyPr/>
                    <a:lstStyle/>
                    <a:p>
                      <a:pPr lvl="0" indent="0" marL="0">
                        <a:buNone/>
                      </a:pPr>
                      <a:r>
                        <a:rPr/>
                        <a:t>Relational</a:t>
                      </a:r>
                    </a:p>
                  </a:txBody>
                </a:tc>
                <a:tc>
                  <a:txBody>
                    <a:bodyPr/>
                    <a:lstStyle/>
                    <a:p>
                      <a:pPr lvl="0" indent="0" marL="0">
                        <a:buNone/>
                      </a:pPr>
                      <a:r>
                        <a:rPr/>
                        <a:t>No</a:t>
                      </a:r>
                    </a:p>
                  </a:txBody>
                </a:tc>
                <a:tc>
                  <a:txBody>
                    <a:bodyPr/>
                    <a:lstStyle/>
                    <a:p>
                      <a:pPr lvl="0" indent="0" marL="0">
                        <a:buNone/>
                      </a:pPr>
                      <a:r>
                        <a:rPr/>
                        <a:t>Yes</a:t>
                      </a:r>
                    </a:p>
                  </a:txBody>
                </a:tc>
                <a:tc>
                  <a:txBody>
                    <a:bodyPr/>
                    <a:lstStyle/>
                    <a:p>
                      <a:pPr lvl="0" indent="0" marL="0">
                        <a:buNone/>
                      </a:pPr>
                      <a:r>
                        <a:rPr/>
                        <a:t>Yes</a:t>
                      </a:r>
                    </a:p>
                  </a:txBody>
                </a:tc>
                <a:tc>
                  <a:txBody>
                    <a:bodyPr/>
                    <a:lstStyle/>
                    <a:p>
                      <a:pPr lvl="0" indent="0" marL="0">
                        <a:buNone/>
                      </a:pPr>
                      <a:r>
                        <a:rPr/>
                        <a:t>No</a:t>
                      </a:r>
                    </a:p>
                  </a:txBody>
                </a:tc>
                <a:tc>
                  <a:txBody>
                    <a:bodyPr/>
                    <a:lstStyle/>
                    <a:p>
                      <a:pPr lvl="0" indent="0" marL="0">
                        <a:buNone/>
                      </a:pPr>
                      <a:r>
                        <a:rPr/>
                        <a:t>No</a:t>
                      </a:r>
                    </a:p>
                  </a:txBody>
                </a:tc>
              </a:tr>
              <a:tr h="0">
                <a:tc>
                  <a:txBody>
                    <a:bodyPr/>
                    <a:lstStyle/>
                    <a:p>
                      <a:pPr lvl="0" indent="0" marL="0">
                        <a:buNone/>
                      </a:pPr>
                      <a:r>
                        <a:rPr/>
                        <a:t>Us</a:t>
                      </a:r>
                    </a:p>
                  </a:txBody>
                </a:tc>
                <a:tc>
                  <a:txBody>
                    <a:bodyPr/>
                    <a:lstStyle/>
                    <a:p>
                      <a:pPr lvl="0" indent="0" marL="0">
                        <a:buNone/>
                      </a:pPr>
                      <a:r>
                        <a:rPr/>
                        <a:t>Graph + WideColumn</a:t>
                      </a:r>
                    </a:p>
                  </a:txBody>
                </a:tc>
                <a:tc>
                  <a:txBody>
                    <a:bodyPr/>
                    <a:lstStyle/>
                    <a:p>
                      <a:pPr lvl="0" indent="0" marL="0">
                        <a:buNone/>
                      </a:pPr>
                      <a:r>
                        <a:rPr/>
                        <a:t>No</a:t>
                      </a:r>
                    </a:p>
                  </a:txBody>
                </a:tc>
                <a:tc>
                  <a:txBody>
                    <a:bodyPr/>
                    <a:lstStyle/>
                    <a:p>
                      <a:pPr lvl="0" indent="0" marL="0">
                        <a:buNone/>
                      </a:pPr>
                      <a:r>
                        <a:rPr/>
                        <a:t>Yes</a:t>
                      </a:r>
                    </a:p>
                  </a:txBody>
                </a:tc>
                <a:tc>
                  <a:txBody>
                    <a:bodyPr/>
                    <a:lstStyle/>
                    <a:p>
                      <a:pPr lvl="0" indent="0" marL="0">
                        <a:buNone/>
                      </a:pPr>
                      <a:r>
                        <a:rPr/>
                        <a:t>Yes</a:t>
                      </a:r>
                    </a:p>
                  </a:txBody>
                </a:tc>
                <a:tc>
                  <a:txBody>
                    <a:bodyPr/>
                    <a:lstStyle/>
                    <a:p>
                      <a:pPr lvl="0" indent="0" marL="0">
                        <a:buNone/>
                      </a:pPr>
                      <a:r>
                        <a:rPr/>
                        <a:t>Yes</a:t>
                      </a:r>
                    </a:p>
                  </a:txBody>
                </a:tc>
                <a:tc>
                  <a:txBody>
                    <a:bodyPr/>
                    <a:lstStyle/>
                    <a:p>
                      <a:pPr lvl="0" indent="0" marL="0">
                        <a:buNone/>
                      </a:pPr>
                      <a:r>
                        <a:rPr/>
                        <a:t>Yes</a:t>
                      </a:r>
                    </a:p>
                  </a:txBody>
                </a:tc>
              </a:tr>
            </a:tbl>
          </a:graphicData>
        </a:graphic>
      </p:graphicFrame>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Evaluating DTGraph - Configuration</a:t>
            </a:r>
          </a:p>
        </p:txBody>
      </p:sp>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marL="0">
              <a:buNone/>
            </a:pPr>
            <a:r>
              <a:rPr b="1"/>
              <a:t>Ingestion</a:t>
            </a:r>
          </a:p>
          <a:p>
            <a:pPr lvl="0"/>
            <a:r>
              <a:rPr/>
              <a:t>Volume: </a:t>
            </a:r>
            <a:r>
              <a:rPr b="1"/>
              <a:t>big data</a:t>
            </a:r>
            <a:r>
              <a:rPr/>
              <a:t> [1, 10, 100] GB</a:t>
            </a:r>
          </a:p>
          <a:p>
            <a:pPr lvl="0"/>
            <a:r>
              <a:rPr/>
              <a:t>Cluster Machines: [1, 2, 4] slaves</a:t>
            </a:r>
          </a:p>
          <a:p>
            <a:pPr lvl="0"/>
            <a:r>
              <a:rPr/>
              <a:t>Data Sources: [1, 10, 100]</a:t>
            </a:r>
          </a:p>
          <a:p>
            <a:pPr lvl="0"/>
            <a:r>
              <a:rPr/>
              <a:t>Mode: [offline, online]</a:t>
            </a:r>
          </a:p>
          <a:p>
            <a:pPr lvl="0" indent="0" marL="0">
              <a:buNone/>
            </a:pPr>
            <a:r>
              <a:rPr b="1"/>
              <a:t>Storage</a:t>
            </a:r>
          </a:p>
          <a:p>
            <a:pPr lvl="0"/>
            <a:r>
              <a:rPr/>
              <a:t>Storage consumption for the WHOLE dataset (replication=1)</a:t>
            </a:r>
          </a:p>
        </p:txBody>
      </p:sp>
      <p:pic>
        <p:nvPicPr>
          <p:cNvPr descr="https://github.com/ManuelePasini/slides-markdown/blob/master/slides/images/dt/evaluation/aeong_eval_setup.png?raw=true" id="0" name="Picture 1"/>
          <p:cNvPicPr>
            <a:picLocks noGrp="1" noChangeAspect="1"/>
          </p:cNvPicPr>
          <p:nvPr/>
        </p:nvPicPr>
        <p:blipFill>
          <a:blip r:embed="rId2"/>
          <a:stretch>
            <a:fillRect/>
          </a:stretch>
        </p:blipFill>
        <p:spPr bwMode="auto">
          <a:xfrm>
            <a:off x="4648200" y="1917700"/>
            <a:ext cx="4038600" cy="14351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AeonG evaluation setup</a:t>
            </a:r>
          </a:p>
        </p:txBody>
      </p:sp>
    </p:spTree>
  </p:cSl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Query workload</a:t>
            </a:r>
          </a:p>
        </p:txBody>
      </p:sp>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Parameters</a:t>
            </a:r>
          </a:p>
          <a:p>
            <a:pPr lvl="1"/>
            <a:r>
              <a:rPr/>
              <a:t>Elapsed time</a:t>
            </a:r>
          </a:p>
        </p:txBody>
      </p:sp>
      <p:sp>
        <p:nvSpPr>
          <p:cNvPr id="4" name="Content Placeholder 3"/>
          <p:cNvSpPr>
            <a:spLocks noGrp="1"/>
          </p:cNvSpPr>
          <p:nvPr>
            <p:ph idx="2" sz="half"/>
          </p:nvPr>
        </p:nvSpPr>
        <p:spPr/>
        <p:txBody>
          <a:bodyPr/>
          <a:lstStyle/>
          <a:p>
            <a:pPr lvl="0"/>
            <a:r>
              <a:rPr/>
              <a:t>Query aspects</a:t>
            </a:r>
          </a:p>
          <a:p>
            <a:pPr lvl="1"/>
            <a:r>
              <a:rPr/>
              <a:t>Predicate pushdown:</a:t>
            </a:r>
          </a:p>
          <a:p>
            <a:pPr lvl="2"/>
            <a:r>
              <a:rPr/>
              <a:t>Filter predicates (normal + spatial)</a:t>
            </a:r>
          </a:p>
          <a:p>
            <a:pPr lvl="2"/>
            <a:r>
              <a:rPr/>
              <a:t>Aggregation predicates (group by attributes)</a:t>
            </a:r>
          </a:p>
          <a:p>
            <a:pPr lvl="2"/>
            <a:r>
              <a:rPr/>
              <a:t>Join between TS</a:t>
            </a:r>
          </a:p>
          <a:p>
            <a:pPr lvl="1"/>
            <a:r>
              <a:rPr/>
              <a:t>Historical queries on graph</a:t>
            </a:r>
          </a:p>
        </p:txBody>
      </p:sp>
    </p:spTree>
  </p:cSld>
</p:sld>
</file>

<file path=ppt/slides/slide68.xml><?xml version="1.0" encoding="UTF-8"?><p:sld xmlns:a="http://schemas.openxmlformats.org/drawingml/2006/main" xmlns:r="http://schemas.openxmlformats.org/officeDocument/2006/relationships" xmlns:p="http://schemas.openxmlformats.org/presentationml/2006/main"><p:cSld><p:spTree><p:nvGrpSpPr><p:cNvPr id="1" name="" /><p:cNvGrpSpPr /><p:nvPr /></p:nvGrpSpPr><p:grpSpPr><a:xfrm><a:off x="0" y="0" /><a:ext cx="0" cy="0" /><a:chOff x="0" y="0" /><a:chExt cx="0" cy="0" /></a:xfrm></p:grpSpPr><p:sp><p:nvSpPr><p:cNvPr id="3" name="Content Placeholder 2" /><p:cNvSpPr><a:spLocks noGrp="1" /></p:cNvSpPr><p:nvPr><p:ph idx="1" /></p:nvPr></p:nvSpPr><p:spPr /><p:txBody><a:bodyPr /><a:lstStyle /><a:p><a:pPr lvl="0" indent="0" marL="0"><a:spcBef><a:spcPts val="3000" /></a:spcBef><a:buNone /></a:pPr><a:r><a:rPr b="1" /><a:t>Evaluatin DTGraph - Queries</a:t></a:r></a:p><a:p><a:pPr lvl="0" indent="-342900" marL="342900"><a:buAutoNum type="arabicPeriod" /></a:pPr><a:r><a:rPr /><a:t>EnvironmentCoverage(L, 𝜏) (Q2), where L is a list of locations, and 𝜏 is a measurement type: lists all agents that can generate measurements of a given type 𝜏 that cancover the environments/locations specified in L.</a:t></a:r></a:p><a:p><a:pPr lvl="0" indent="-342900" marL="342900"><a:buAutoNum type="arabicPeriod" /></a:pPr><a:r><a:rPr /><a:t>EnvironmentAggregate(𝜖, 𝜏, 𝑡𝑎, 𝑡𝑏 ): where 𝜖 is anenvironment. List, for each agent in the environment 𝜖 during the period [𝑡𝑎, 𝑡𝑏 [, the average hourly value of type 𝜏 during the period [𝑡𝑎, 𝑡𝑏 [.</a:t></a:r></a:p><a:p><a:pPr lvl="0" indent="-342900" marL="342900"><a:buAutoNum type="arabicPeriod" /></a:pPr><a:r><a:rPr /><a:t>MaintenanceOwners: MaintenanceOwners(𝜏, alpha): List all owners of devices that measured took measurements of type 𝜏 above a threshold alpha during the period [𝑡𝑎, 𝑡𝑏 [</a:t></a:r></a:p><a:p><a:pPr lvl="0" indent="-342900" marL="342900"><a:buAutoNum type="arabicPeriod" /></a:pPr><a:r><a:rPr /><a:t>EnvironmentAlert(𝐴): List the environments that have had a temperature &gt; 20 degrees during the period [𝑡𝑎, 𝑡𝑏 [.</a:t></a:r></a:p><a:p><a:pPr lvl="0" indent="-342900" marL="342900"><a:buAutoNum type="arabicPeriod" /></a:pPr><a:r><a:rPr /><a:t>AgentOutlier: List the max value measured for each agent in each environment</a:t></a:r></a:p><a:p><a:pPr lvl="0" indent="-342900" marL="342900"><a:buAutoNum type="arabicPeriod" /></a:pPr><a:r><a:rPr /><a:t>AgentHistory(𝐴): where 𝐴 is a set of agents. For each 𝛼 ∈ 𝐴, list all environments 𝜖 for which 𝛼 generated measurements in.</a:t></a:r></a:p><a:p><a:pPr lvl="0" indent="-342900" marL="342900"><a:buAutoNum type="arabicPeriod" /></a:pPr><a:r><a:rPr /><a:t>(Q1) Coverage(s): returns the coverage of a given sensor s.</a:t></a:r></a:p><a:p><a:pPr lvl="0" indent="-342900" marL="342900"><a:buAutoNum type="arabicPeriod" /></a:pPr><a:r><a:rPr /><a:t>(Q3) Observations(s, 𝜏, tb, te): selects observations from a sensor during the time range [𝑡𝑎; 𝑡𝑏].</a:t></a:r></a:p><a:p><a:pPr lvl="0" indent="-342900" marL="342900"><a:buAutoNum type="arabicPeriod" /></a:pPr><a:r><a:rPr /><a:t>(Q4) Observations(S in Sensors, tb, te): selects observations from sensors in the list of sensors S during the time range [𝑡𝑎b; 𝑡𝑏].</a:t></a:r></a:p><a:p><a:pPr lvl="0" indent="-342900" marL="342900"><a:buAutoNum type="arabicPeriod" /></a:pPr><a:r><a:rPr /><a:t>(Q5) C_Observations(𝜏 , cond, tb, te): selects observations generated by sensors of given type  in the time range [𝑡𝑎; te] that satisfy the condition cond</a:t></a:r></a:p><a:p><a:pPr lvl="0" indent="-342900" marL="342900"><a:buAutoNum type="arabicPeriod" /></a:pPr><a:r><a:rPr /><a:t>(Q6) Statistics(S in Sensors, A, F, tb, te): retrieves statistics (e.g., average) based on functions specified in F during the time range [tb; te]</a:t></a:r></a:p><a:p><a:pPr lvl="0" indent="0" marL="0"><a:spcBef><a:spcPts val="3000" /></a:spcBef><a:buNone /></a:pPr><a:r><a:rPr b="1" /><a:t>Evaluating DTGraph - SmartBenchmark</a:t></a:r></a:p></p:txBody></p:sp></p:spTree></p:cSld></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marL="0">
              <a:buNone/>
            </a:pPr>
            <a:r>
              <a:rPr b="1"/>
              <a:t>Small</a:t>
            </a:r>
          </a:p>
          <a:p>
            <a:pPr lvl="0"/>
            <a:r>
              <a:rPr/>
              <a:t>3197 verticles</a:t>
            </a:r>
          </a:p>
          <a:p>
            <a:pPr lvl="0"/>
            <a:r>
              <a:rPr/>
              <a:t>5467 edges</a:t>
            </a:r>
          </a:p>
          <a:p>
            <a:pPr lvl="0"/>
            <a:r>
              <a:rPr/>
              <a:t>8442 properties</a:t>
            </a:r>
          </a:p>
          <a:p>
            <a:pPr lvl="0"/>
            <a:r>
              <a:rPr/>
              <a:t>8 Time-Series</a:t>
            </a:r>
          </a:p>
          <a:p>
            <a:pPr lvl="0"/>
            <a:r>
              <a:rPr/>
              <a:t>207 370 measurements (only observations, no semantic observation)</a:t>
            </a:r>
          </a:p>
          <a:p>
            <a:pPr lvl="0"/>
            <a:r>
              <a:rPr/>
              <a:t>Total ingestion time: 10 326 ms</a:t>
            </a:r>
          </a:p>
          <a:p>
            <a:pPr lvl="0"/>
            <a:r>
              <a:rPr/>
              <a:t>Measurements ingestion time: 9861 ms</a:t>
            </a:r>
          </a:p>
          <a:p>
            <a:pPr lvl="0"/>
            <a:r>
              <a:rPr/>
              <a:t>AsterixDB Storage Size (primary index + spatial R-Tree index): ~ 130 MB</a:t>
            </a:r>
          </a:p>
        </p:txBody>
      </p:sp>
      <p:sp>
        <p:nvSpPr>
          <p:cNvPr id="4" name="Content Placeholder 3"/>
          <p:cNvSpPr>
            <a:spLocks noGrp="1"/>
          </p:cNvSpPr>
          <p:nvPr>
            <p:ph idx="2" sz="half"/>
          </p:nvPr>
        </p:nvSpPr>
        <p:spPr/>
        <p:txBody>
          <a:bodyPr/>
          <a:lstStyle/>
          <a:p>
            <a:pPr lvl="0" indent="0" marL="0">
              <a:buNone/>
            </a:pPr>
            <a:r>
              <a:rPr b="1"/>
              <a:t>Large</a:t>
            </a:r>
          </a:p>
          <a:p>
            <a:pPr lvl="0"/>
            <a:r>
              <a:rPr/>
              <a:t>6237 verticles</a:t>
            </a:r>
          </a:p>
          <a:p>
            <a:pPr lvl="0"/>
            <a:r>
              <a:rPr/>
              <a:t>12 442 edges</a:t>
            </a:r>
          </a:p>
          <a:p>
            <a:pPr lvl="0"/>
            <a:r>
              <a:rPr/>
              <a:t>15 698 properties</a:t>
            </a:r>
          </a:p>
          <a:p>
            <a:pPr lvl="0"/>
            <a:r>
              <a:rPr/>
              <a:t>200 Time-Series</a:t>
            </a:r>
          </a:p>
          <a:p>
            <a:pPr lvl="0"/>
            <a:r>
              <a:rPr/>
              <a:t>10 368 001 measurements (only observations, no semantic observation)</a:t>
            </a:r>
          </a:p>
          <a:p>
            <a:pPr lvl="0"/>
            <a:r>
              <a:rPr/>
              <a:t>Total ingestion time: ~ 462 486 ms</a:t>
            </a:r>
          </a:p>
          <a:p>
            <a:pPr lvl="0"/>
            <a:r>
              <a:rPr/>
              <a:t>Measurements ingestion time: 461 886 ms</a:t>
            </a:r>
          </a:p>
          <a:p>
            <a:pPr lvl="0"/>
            <a:r>
              <a:rPr/>
              <a:t>AsterixDB Storage Size (primary index + spatial R-Tree index): ~ 1.8 GB</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https://github.com/ManuelePasini/slides-markdown/blob/master/slides/images/dt/5dim.png?raw=true" id="0" name="Picture 1"/>
          <p:cNvPicPr>
            <a:picLocks noGrp="1" noChangeAspect="1"/>
          </p:cNvPicPr>
          <p:nvPr/>
        </p:nvPicPr>
        <p:blipFill>
          <a:blip r:embed="rId2"/>
          <a:stretch>
            <a:fillRect/>
          </a:stretch>
        </p:blipFill>
        <p:spPr bwMode="auto">
          <a:xfrm>
            <a:off x="457200" y="1435100"/>
            <a:ext cx="4038600" cy="2413000"/>
          </a:xfrm>
          <a:prstGeom prst="rect">
            <a:avLst/>
          </a:prstGeom>
          <a:noFill/>
          <a:ln w="9525">
            <a:noFill/>
            <a:headEnd/>
            <a:tailEnd/>
          </a:ln>
        </p:spPr>
      </p:pic>
      <p:sp>
        <p:nvSpPr>
          <p:cNvPr id="1" name="TextBox 3"/>
          <p:cNvSpPr txBox="1"/>
          <p:nvPr/>
        </p:nvSpPr>
        <p:spPr>
          <a:xfrm>
            <a:off x="457200" y="4076700"/>
            <a:ext cx="4038600" cy="508000"/>
          </a:xfrm>
          <a:prstGeom prst="rect">
            <a:avLst/>
          </a:prstGeom>
          <a:noFill/>
        </p:spPr>
        <p:txBody>
          <a:bodyPr/>
          <a:lstStyle/>
          <a:p>
            <a:pPr lvl="0" indent="0" marL="0" algn="ctr">
              <a:buNone/>
            </a:pPr>
            <a:r>
              <a:rPr/>
              <a:t>5-Dimensional DT (Fei, Tao 2020)</a:t>
            </a:r>
          </a:p>
        </p:txBody>
      </p:sp>
      <p:pic>
        <p:nvPicPr>
          <p:cNvPr descr="https://github.com/ManuelePasini/slides-markdown/blob/master/slides/images/dt/digital_model.png?raw=true" id="0" name="Picture 1"/>
          <p:cNvPicPr>
            <a:picLocks noGrp="1" noChangeAspect="1"/>
          </p:cNvPicPr>
          <p:nvPr/>
        </p:nvPicPr>
        <p:blipFill>
          <a:blip r:embed="rId3"/>
          <a:stretch>
            <a:fillRect/>
          </a:stretch>
        </p:blipFill>
        <p:spPr bwMode="auto">
          <a:xfrm>
            <a:off x="4648200" y="1511300"/>
            <a:ext cx="4038600" cy="22479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Virtual Entity architecture (Fei, Tao, 2020)</a:t>
            </a:r>
          </a:p>
        </p:txBody>
      </p:sp>
    </p:spTree>
  </p:cSl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Big</a:t>
            </a:r>
          </a:p>
          <a:p>
            <a:pPr lvl="0" indent="0" marL="0">
              <a:spcBef>
                <a:spcPts val="3000"/>
              </a:spcBef>
              <a:buNone/>
            </a:pPr>
            <a:r>
              <a:rPr b="1"/>
              <a:t>Considerations</a:t>
            </a:r>
          </a:p>
          <a:p>
            <a:pPr lvl="0" indent="0" marL="0">
              <a:buNone/>
            </a:pPr>
            <a:r>
              <a:rPr/>
              <a:t>Come modellare AeonG: 1 nodo per ts con update pppure n nodi per n measurements</a:t>
            </a:r>
          </a:p>
          <a:p>
            <a:pPr lvl="0" indent="0" marL="0">
              <a:buNone/>
            </a:pPr>
            <a:r>
              <a:rPr/>
              <a:t>Loro per un update fanno search + update su base di un id, io mi tengo in memoria in fase di caricanento gli is dei grafi e faccio le operazioni a basso livello con gli id dei nodi, non scala con grafi abnormi. Inoltre, la cosa è semplice per un arco perché fai la search dei due nodi, ma per un measurement? Devo per forza fare un search basato sulla semantica: sensore, property (che è il nodo ts), quindi non cerco più nemmeno due nodi, ma devo cercare un path se non faccio come ho fatto ora; è una sorta di caching. Forse ha senso definire delle api (tipo socket, in cui inserisci sulla tua stessa macchina per il grafo e ip:porta sui node controller per le ts, in questo modo parallelizzi ulteriormente) per facilitare l’inserimento?</a:t>
            </a:r>
          </a:p>
          <a:p>
            <a:pPr lvl="0" indent="0" marL="0">
              <a:buNone/>
            </a:pPr>
            <a:r>
              <a:rPr/>
              <a:t>Io faccio del parsing semantico: il parsing fa parte dell’ingestion? Tipo la data, ha un formato standard? Se si, posso aspettarmi di ricevere i dati già pronti? Oppure la data deve esssre nel formato uscito da quel dataset? Se ho smeanricaC posso associare ad una serie di property il fatto che siano edge? Oppure devo rimanere generico e definirlo a livello di struttura del json come ho fatto {id:x}</a:t>
            </a:r>
          </a:p>
          <a:p>
            <a:pPr lvl="0" indent="0" marL="0">
              <a:buNone/>
            </a:pPr>
            <a:r>
              <a:rPr/>
              <a:t>Io seguirei lo standard NGSI o addirittura NGSI-LD in modo da fissare la sintassi. Anche perché così non devo storpiare il dataset da aggregate-oriented a graph oriented e devo solo farlo aderire allo standard</a:t>
            </a:r>
          </a:p>
          <a:p>
            <a:pPr lvl="0" indent="0" marL="0">
              <a:buNone/>
            </a:pPr>
            <a:r>
              <a:rPr/>
              <a:t>La parte di creazione TS di un dataset che è molto lenta perchè richiede query HTTP eventualmente iterate, fa parte dell’ingestion o possiamo assumere di avere già un dataset x ts e direttamente pushare i dati (sempre creando la parte di grafo)</a:t>
            </a:r>
          </a:p>
          <a:p>
            <a:pPr lvl="0" indent="0" marL="0">
              <a:buNone/>
            </a:pPr>
            <a:r>
              <a:rPr/>
              <a:t>Virtual Sensor</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DT in industry</a:t>
            </a:r>
          </a:p>
        </p:txBody>
      </p:sp>
      <p:sp>
        <p:nvSpPr>
          <p:cNvPr id="3" name="Content Placeholder 2"/>
          <p:cNvSpPr>
            <a:spLocks noGrp="1"/>
          </p:cNvSpPr>
          <p:nvPr>
            <p:ph idx="1"/>
          </p:nvPr>
        </p:nvSpPr>
        <p:spPr/>
        <p:txBody>
          <a:bodyPr/>
          <a:lstStyle/>
          <a:p>
            <a:pPr lvl="0"/>
            <a:r>
              <a:rPr/>
              <a:t>Azure Digital Twins</a:t>
            </a:r>
          </a:p>
          <a:p>
            <a:pPr lvl="0"/>
            <a:r>
              <a:rPr/>
              <a:t>AWS IoT Twin Maker</a:t>
            </a:r>
          </a:p>
          <a:p>
            <a:pPr lvl="0"/>
            <a:r>
              <a:rPr/>
              <a:t>Digital Twin Consortiumf</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Azure Digital Twins</a:t>
            </a:r>
          </a:p>
        </p:txBody>
      </p:sp>
      <p:sp>
        <p:nvSpPr>
          <p:cNvPr id="3" name="Content Placeholder 2"/>
          <p:cNvSpPr>
            <a:spLocks noGrp="1"/>
          </p:cNvSpPr>
          <p:nvPr>
            <p:ph idx="1"/>
          </p:nvPr>
        </p:nvSpPr>
        <p:spPr/>
        <p:txBody>
          <a:bodyPr/>
          <a:lstStyle/>
          <a:p>
            <a:pPr lvl="0"/>
            <a:r>
              <a:rPr/>
              <a:t>FIWARE like</a:t>
            </a:r>
          </a:p>
          <a:p>
            <a:pPr lvl="0"/>
            <a:r>
              <a:rPr/>
              <a:t>Digital Twin Definition Language (DTDL) - JSON-LD/NGSI-LDgi</a:t>
            </a:r>
          </a:p>
          <a:p>
            <a:pPr lvl="0"/>
            <a:r>
              <a:rPr/>
              <a:t>Offers interfaces to control the physical device (not supported)</a:t>
            </a:r>
          </a:p>
          <a:p>
            <a:pPr lvl="0"/>
            <a:r>
              <a:rPr/>
              <a:t>Native support for Azure Data Explorer (Relational, time-series, ingestion &amp; analytics)</a:t>
            </a:r>
          </a:p>
          <a:p>
            <a:pPr lvl="0"/>
            <a:r>
              <a:rPr/>
              <a:t>Not clear if it facilitates or provides integration with Azure big data services.</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46</Words>
  <Application>Microsoft Office PowerPoint</Application>
  <PresentationFormat>On-screen Show (16:9)</PresentationFormat>
  <Paragraphs>14</Paragraphs>
  <Slides>4</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Helvetica</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terms:created xsi:type="dcterms:W3CDTF">2025-12-05T16:37:41Z</dcterms:created>
  <dcterms:modified xsi:type="dcterms:W3CDTF">2025-12-05T16:37:41Z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header-includes">
    <vt:lpwstr/>
  </property>
  <property fmtid="{D5CDD505-2E9C-101B-9397-08002B2CF9AE}" pid="4" name="include-after">
    <vt:lpwstr/>
  </property>
  <property fmtid="{D5CDD505-2E9C-101B-9397-08002B2CF9AE}" pid="5" name="include-before">
    <vt:lpwstr/>
  </property>
  <property fmtid="{D5CDD505-2E9C-101B-9397-08002B2CF9AE}" pid="6" name="labels">
    <vt:lpwstr/>
  </property>
  <property fmtid="{D5CDD505-2E9C-101B-9397-08002B2CF9AE}" pid="7" name="toc-title">
    <vt:lpwstr>Table of contents</vt:lpwstr>
  </property>
</Properties>
</file>